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Lst>
  <p:notesMasterIdLst>
    <p:notesMasterId r:id="rId81"/>
  </p:notesMasterIdLst>
  <p:sldIdLst>
    <p:sldId id="257" r:id="rId3"/>
    <p:sldId id="261" r:id="rId4"/>
    <p:sldId id="263" r:id="rId5"/>
    <p:sldId id="264" r:id="rId6"/>
    <p:sldId id="266" r:id="rId7"/>
    <p:sldId id="267" r:id="rId8"/>
    <p:sldId id="268" r:id="rId9"/>
    <p:sldId id="269"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331" r:id="rId24"/>
    <p:sldId id="332" r:id="rId25"/>
    <p:sldId id="333" r:id="rId26"/>
    <p:sldId id="334" r:id="rId27"/>
    <p:sldId id="335" r:id="rId28"/>
    <p:sldId id="336" r:id="rId29"/>
    <p:sldId id="337" r:id="rId30"/>
    <p:sldId id="338" r:id="rId31"/>
    <p:sldId id="339" r:id="rId32"/>
    <p:sldId id="294" r:id="rId33"/>
    <p:sldId id="340" r:id="rId34"/>
    <p:sldId id="341" r:id="rId35"/>
    <p:sldId id="342" r:id="rId36"/>
    <p:sldId id="284" r:id="rId37"/>
    <p:sldId id="286" r:id="rId38"/>
    <p:sldId id="287" r:id="rId39"/>
    <p:sldId id="288" r:id="rId40"/>
    <p:sldId id="289" r:id="rId41"/>
    <p:sldId id="290" r:id="rId42"/>
    <p:sldId id="291" r:id="rId43"/>
    <p:sldId id="292" r:id="rId44"/>
    <p:sldId id="293" r:id="rId45"/>
    <p:sldId id="295" r:id="rId46"/>
    <p:sldId id="296" r:id="rId47"/>
    <p:sldId id="297" r:id="rId48"/>
    <p:sldId id="298" r:id="rId49"/>
    <p:sldId id="299" r:id="rId50"/>
    <p:sldId id="302" r:id="rId51"/>
    <p:sldId id="300" r:id="rId52"/>
    <p:sldId id="301" r:id="rId53"/>
    <p:sldId id="304" r:id="rId54"/>
    <p:sldId id="305" r:id="rId55"/>
    <p:sldId id="330" r:id="rId56"/>
    <p:sldId id="303" r:id="rId57"/>
    <p:sldId id="309" r:id="rId58"/>
    <p:sldId id="307" r:id="rId59"/>
    <p:sldId id="308" r:id="rId60"/>
    <p:sldId id="310" r:id="rId61"/>
    <p:sldId id="311" r:id="rId62"/>
    <p:sldId id="312" r:id="rId63"/>
    <p:sldId id="313" r:id="rId64"/>
    <p:sldId id="314" r:id="rId65"/>
    <p:sldId id="315" r:id="rId66"/>
    <p:sldId id="316" r:id="rId67"/>
    <p:sldId id="317" r:id="rId68"/>
    <p:sldId id="318" r:id="rId69"/>
    <p:sldId id="320" r:id="rId70"/>
    <p:sldId id="319" r:id="rId71"/>
    <p:sldId id="326" r:id="rId72"/>
    <p:sldId id="325" r:id="rId73"/>
    <p:sldId id="285" r:id="rId74"/>
    <p:sldId id="321" r:id="rId75"/>
    <p:sldId id="322" r:id="rId76"/>
    <p:sldId id="323" r:id="rId77"/>
    <p:sldId id="327" r:id="rId78"/>
    <p:sldId id="328" r:id="rId79"/>
    <p:sldId id="324" r:id="rId8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94660"/>
  </p:normalViewPr>
  <p:slideViewPr>
    <p:cSldViewPr snapToGrid="0">
      <p:cViewPr>
        <p:scale>
          <a:sx n="80" d="100"/>
          <a:sy n="80" d="100"/>
        </p:scale>
        <p:origin x="468"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61" Type="http://schemas.openxmlformats.org/officeDocument/2006/relationships/slide" Target="slides/slide59.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AD9DF1-5146-4050-9DB1-563E91F3088B}" type="datetimeFigureOut">
              <a:rPr lang="zh-CN" altLang="en-US" smtClean="0"/>
              <a:t>2021/12/9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D1527D-3834-42AB-A80F-3355AB0320C5}" type="slidenum">
              <a:rPr lang="zh-CN" altLang="en-US" smtClean="0"/>
              <a:t>‹#›</a:t>
            </a:fld>
            <a:endParaRPr lang="zh-CN" altLang="en-US"/>
          </a:p>
        </p:txBody>
      </p:sp>
    </p:spTree>
    <p:extLst>
      <p:ext uri="{BB962C8B-B14F-4D97-AF65-F5344CB8AC3E}">
        <p14:creationId xmlns:p14="http://schemas.microsoft.com/office/powerpoint/2010/main" val="32769173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paper I chose is called Deep Code Search, published in ICSE 2018</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5355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1239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2918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06077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1270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87994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12252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8739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4210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3554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75588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42778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23836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63983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13719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27144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52442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9646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77374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5346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55384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82284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16589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96848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78169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77663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35457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92666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04916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98557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92685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83941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96755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43485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02270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61014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59874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31420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10287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64970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6834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6873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77842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73050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26267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93676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59298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7129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23768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9791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11284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7124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02601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42918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7560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19799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27395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94103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87663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856632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547875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01103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8435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42196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73622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93839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666873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00943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912353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138634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8232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3408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F459D763-8532-488C-AAA4-1A22748294FA}" type="datetimeFigureOut">
              <a:rPr lang="zh-CN" altLang="en-US" smtClean="0"/>
              <a:t>2021/12/9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9033BD7-BD04-47CA-85AD-93CE0706B7AD}" type="slidenum">
              <a:rPr lang="zh-CN" altLang="en-US" smtClean="0"/>
              <a:t>‹#›</a:t>
            </a:fld>
            <a:endParaRPr lang="zh-CN" altLang="en-US"/>
          </a:p>
        </p:txBody>
      </p:sp>
    </p:spTree>
    <p:extLst>
      <p:ext uri="{BB962C8B-B14F-4D97-AF65-F5344CB8AC3E}">
        <p14:creationId xmlns:p14="http://schemas.microsoft.com/office/powerpoint/2010/main" val="24424624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459D763-8532-488C-AAA4-1A22748294FA}" type="datetimeFigureOut">
              <a:rPr lang="zh-CN" altLang="en-US" smtClean="0"/>
              <a:t>2021/12/9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9033BD7-BD04-47CA-85AD-93CE0706B7AD}" type="slidenum">
              <a:rPr lang="zh-CN" altLang="en-US" smtClean="0"/>
              <a:t>‹#›</a:t>
            </a:fld>
            <a:endParaRPr lang="zh-CN" altLang="en-US"/>
          </a:p>
        </p:txBody>
      </p:sp>
    </p:spTree>
    <p:extLst>
      <p:ext uri="{BB962C8B-B14F-4D97-AF65-F5344CB8AC3E}">
        <p14:creationId xmlns:p14="http://schemas.microsoft.com/office/powerpoint/2010/main" val="232475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F459D763-8532-488C-AAA4-1A22748294FA}" type="datetimeFigureOut">
              <a:rPr lang="zh-CN" altLang="en-US" smtClean="0"/>
              <a:t>2021/12/9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9033BD7-BD04-47CA-85AD-93CE0706B7AD}" type="slidenum">
              <a:rPr lang="zh-CN" altLang="en-US" smtClean="0"/>
              <a:t>‹#›</a:t>
            </a:fld>
            <a:endParaRPr lang="zh-CN" altLang="en-US"/>
          </a:p>
        </p:txBody>
      </p:sp>
    </p:spTree>
    <p:extLst>
      <p:ext uri="{BB962C8B-B14F-4D97-AF65-F5344CB8AC3E}">
        <p14:creationId xmlns:p14="http://schemas.microsoft.com/office/powerpoint/2010/main" val="36227897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266913" y="2655800"/>
            <a:ext cx="7743200" cy="15464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7733" b="1"/>
            </a:lvl1pPr>
            <a:lvl2pPr lvl="1">
              <a:spcBef>
                <a:spcPts val="0"/>
              </a:spcBef>
              <a:spcAft>
                <a:spcPts val="0"/>
              </a:spcAft>
              <a:buSzPts val="5800"/>
              <a:buNone/>
              <a:defRPr sz="7733" b="1"/>
            </a:lvl2pPr>
            <a:lvl3pPr lvl="2">
              <a:spcBef>
                <a:spcPts val="0"/>
              </a:spcBef>
              <a:spcAft>
                <a:spcPts val="0"/>
              </a:spcAft>
              <a:buSzPts val="5800"/>
              <a:buNone/>
              <a:defRPr sz="7733" b="1"/>
            </a:lvl3pPr>
            <a:lvl4pPr lvl="3">
              <a:spcBef>
                <a:spcPts val="0"/>
              </a:spcBef>
              <a:spcAft>
                <a:spcPts val="0"/>
              </a:spcAft>
              <a:buSzPts val="5800"/>
              <a:buNone/>
              <a:defRPr sz="7733" b="1"/>
            </a:lvl4pPr>
            <a:lvl5pPr lvl="4">
              <a:spcBef>
                <a:spcPts val="0"/>
              </a:spcBef>
              <a:spcAft>
                <a:spcPts val="0"/>
              </a:spcAft>
              <a:buSzPts val="5800"/>
              <a:buNone/>
              <a:defRPr sz="7733" b="1"/>
            </a:lvl5pPr>
            <a:lvl6pPr lvl="5">
              <a:spcBef>
                <a:spcPts val="0"/>
              </a:spcBef>
              <a:spcAft>
                <a:spcPts val="0"/>
              </a:spcAft>
              <a:buSzPts val="5800"/>
              <a:buNone/>
              <a:defRPr sz="7733" b="1"/>
            </a:lvl6pPr>
            <a:lvl7pPr lvl="6">
              <a:spcBef>
                <a:spcPts val="0"/>
              </a:spcBef>
              <a:spcAft>
                <a:spcPts val="0"/>
              </a:spcAft>
              <a:buSzPts val="5800"/>
              <a:buNone/>
              <a:defRPr sz="7733" b="1"/>
            </a:lvl7pPr>
            <a:lvl8pPr lvl="7">
              <a:spcBef>
                <a:spcPts val="0"/>
              </a:spcBef>
              <a:spcAft>
                <a:spcPts val="0"/>
              </a:spcAft>
              <a:buSzPts val="5800"/>
              <a:buNone/>
              <a:defRPr sz="7733" b="1"/>
            </a:lvl8pPr>
            <a:lvl9pPr lvl="8">
              <a:spcBef>
                <a:spcPts val="0"/>
              </a:spcBef>
              <a:spcAft>
                <a:spcPts val="0"/>
              </a:spcAft>
              <a:buSzPts val="5800"/>
              <a:buNone/>
              <a:defRPr sz="7733" b="1"/>
            </a:lvl9pPr>
          </a:lstStyle>
          <a:p>
            <a:endParaRPr/>
          </a:p>
        </p:txBody>
      </p:sp>
      <p:sp>
        <p:nvSpPr>
          <p:cNvPr id="11" name="Google Shape;11;p2"/>
          <p:cNvSpPr/>
          <p:nvPr/>
        </p:nvSpPr>
        <p:spPr>
          <a:xfrm>
            <a:off x="9783375" y="6173432"/>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10386991" y="5576535"/>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 name="Google Shape;13;p2"/>
          <p:cNvSpPr/>
          <p:nvPr/>
        </p:nvSpPr>
        <p:spPr>
          <a:xfrm>
            <a:off x="11857671" y="4444464"/>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14;p2"/>
          <p:cNvSpPr/>
          <p:nvPr/>
        </p:nvSpPr>
        <p:spPr>
          <a:xfrm>
            <a:off x="11695069" y="6565033"/>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3181688" y="677512"/>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639280" y="3605307"/>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348720" y="857463"/>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676313" y="1441151"/>
            <a:ext cx="256800" cy="2564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11085359" y="4833763"/>
            <a:ext cx="192400" cy="1920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11843811" y="5582348"/>
            <a:ext cx="192400" cy="1920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211084" y="2128745"/>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1861977" y="301904"/>
            <a:ext cx="256800" cy="2564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823323" y="2667459"/>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4567031" y="517173"/>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10685372" y="6090061"/>
            <a:ext cx="256800" cy="2564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1512406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Subtitle">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3"/>
          <p:cNvSpPr txBox="1">
            <a:spLocks noGrp="1"/>
          </p:cNvSpPr>
          <p:nvPr>
            <p:ph type="ctrTitle"/>
          </p:nvPr>
        </p:nvSpPr>
        <p:spPr>
          <a:xfrm>
            <a:off x="2061367" y="2339725"/>
            <a:ext cx="7776800" cy="1546400"/>
          </a:xfrm>
          <a:prstGeom prst="rect">
            <a:avLst/>
          </a:prstGeom>
        </p:spPr>
        <p:txBody>
          <a:bodyPr spcFirstLastPara="1" wrap="square" lIns="91425" tIns="91425" rIns="91425" bIns="91425" anchor="b" anchorCtr="0">
            <a:noAutofit/>
          </a:bodyPr>
          <a:lstStyle>
            <a:lvl1pPr lvl="0" rtl="0">
              <a:spcBef>
                <a:spcPts val="0"/>
              </a:spcBef>
              <a:spcAft>
                <a:spcPts val="0"/>
              </a:spcAft>
              <a:buSzPts val="4400"/>
              <a:buNone/>
              <a:defRPr sz="5867" b="1"/>
            </a:lvl1pPr>
            <a:lvl2pPr lvl="1" rtl="0">
              <a:spcBef>
                <a:spcPts val="0"/>
              </a:spcBef>
              <a:spcAft>
                <a:spcPts val="0"/>
              </a:spcAft>
              <a:buSzPts val="4400"/>
              <a:buNone/>
              <a:defRPr sz="5867" b="1"/>
            </a:lvl2pPr>
            <a:lvl3pPr lvl="2" rtl="0">
              <a:spcBef>
                <a:spcPts val="0"/>
              </a:spcBef>
              <a:spcAft>
                <a:spcPts val="0"/>
              </a:spcAft>
              <a:buSzPts val="4400"/>
              <a:buNone/>
              <a:defRPr sz="5867" b="1"/>
            </a:lvl3pPr>
            <a:lvl4pPr lvl="3" rtl="0">
              <a:spcBef>
                <a:spcPts val="0"/>
              </a:spcBef>
              <a:spcAft>
                <a:spcPts val="0"/>
              </a:spcAft>
              <a:buSzPts val="4400"/>
              <a:buNone/>
              <a:defRPr sz="5867" b="1"/>
            </a:lvl4pPr>
            <a:lvl5pPr lvl="4" rtl="0">
              <a:spcBef>
                <a:spcPts val="0"/>
              </a:spcBef>
              <a:spcAft>
                <a:spcPts val="0"/>
              </a:spcAft>
              <a:buSzPts val="4400"/>
              <a:buNone/>
              <a:defRPr sz="5867" b="1"/>
            </a:lvl5pPr>
            <a:lvl6pPr lvl="5" rtl="0">
              <a:spcBef>
                <a:spcPts val="0"/>
              </a:spcBef>
              <a:spcAft>
                <a:spcPts val="0"/>
              </a:spcAft>
              <a:buSzPts val="4400"/>
              <a:buNone/>
              <a:defRPr sz="5867" b="1"/>
            </a:lvl6pPr>
            <a:lvl7pPr lvl="6" rtl="0">
              <a:spcBef>
                <a:spcPts val="0"/>
              </a:spcBef>
              <a:spcAft>
                <a:spcPts val="0"/>
              </a:spcAft>
              <a:buSzPts val="4400"/>
              <a:buNone/>
              <a:defRPr sz="5867" b="1"/>
            </a:lvl7pPr>
            <a:lvl8pPr lvl="7" rtl="0">
              <a:spcBef>
                <a:spcPts val="0"/>
              </a:spcBef>
              <a:spcAft>
                <a:spcPts val="0"/>
              </a:spcAft>
              <a:buSzPts val="4400"/>
              <a:buNone/>
              <a:defRPr sz="5867" b="1"/>
            </a:lvl8pPr>
            <a:lvl9pPr lvl="8" rtl="0">
              <a:spcBef>
                <a:spcPts val="0"/>
              </a:spcBef>
              <a:spcAft>
                <a:spcPts val="0"/>
              </a:spcAft>
              <a:buSzPts val="4400"/>
              <a:buNone/>
              <a:defRPr sz="5867" b="1"/>
            </a:lvl9pPr>
          </a:lstStyle>
          <a:p>
            <a:endParaRPr/>
          </a:p>
        </p:txBody>
      </p:sp>
      <p:sp>
        <p:nvSpPr>
          <p:cNvPr id="28" name="Google Shape;28;p3"/>
          <p:cNvSpPr txBox="1">
            <a:spLocks noGrp="1"/>
          </p:cNvSpPr>
          <p:nvPr>
            <p:ph type="subTitle" idx="1"/>
          </p:nvPr>
        </p:nvSpPr>
        <p:spPr>
          <a:xfrm>
            <a:off x="2061367" y="4015348"/>
            <a:ext cx="7776800" cy="1046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4000">
                <a:solidFill>
                  <a:schemeClr val="accent3"/>
                </a:solidFill>
              </a:defRPr>
            </a:lvl2pPr>
            <a:lvl3pPr lvl="2" rtl="0">
              <a:spcBef>
                <a:spcPts val="0"/>
              </a:spcBef>
              <a:spcAft>
                <a:spcPts val="0"/>
              </a:spcAft>
              <a:buClr>
                <a:schemeClr val="accent3"/>
              </a:buClr>
              <a:buSzPts val="3000"/>
              <a:buNone/>
              <a:defRPr sz="4000">
                <a:solidFill>
                  <a:schemeClr val="accent3"/>
                </a:solidFill>
              </a:defRPr>
            </a:lvl3pPr>
            <a:lvl4pPr lvl="3" rtl="0">
              <a:spcBef>
                <a:spcPts val="0"/>
              </a:spcBef>
              <a:spcAft>
                <a:spcPts val="0"/>
              </a:spcAft>
              <a:buClr>
                <a:schemeClr val="accent3"/>
              </a:buClr>
              <a:buSzPts val="3000"/>
              <a:buNone/>
              <a:defRPr sz="4000">
                <a:solidFill>
                  <a:schemeClr val="accent3"/>
                </a:solidFill>
              </a:defRPr>
            </a:lvl4pPr>
            <a:lvl5pPr lvl="4" rtl="0">
              <a:spcBef>
                <a:spcPts val="0"/>
              </a:spcBef>
              <a:spcAft>
                <a:spcPts val="0"/>
              </a:spcAft>
              <a:buClr>
                <a:schemeClr val="accent3"/>
              </a:buClr>
              <a:buSzPts val="3000"/>
              <a:buNone/>
              <a:defRPr sz="4000">
                <a:solidFill>
                  <a:schemeClr val="accent3"/>
                </a:solidFill>
              </a:defRPr>
            </a:lvl5pPr>
            <a:lvl6pPr lvl="5" rtl="0">
              <a:spcBef>
                <a:spcPts val="0"/>
              </a:spcBef>
              <a:spcAft>
                <a:spcPts val="0"/>
              </a:spcAft>
              <a:buClr>
                <a:schemeClr val="accent3"/>
              </a:buClr>
              <a:buSzPts val="3000"/>
              <a:buNone/>
              <a:defRPr sz="4000">
                <a:solidFill>
                  <a:schemeClr val="accent3"/>
                </a:solidFill>
              </a:defRPr>
            </a:lvl6pPr>
            <a:lvl7pPr lvl="6" rtl="0">
              <a:spcBef>
                <a:spcPts val="0"/>
              </a:spcBef>
              <a:spcAft>
                <a:spcPts val="0"/>
              </a:spcAft>
              <a:buClr>
                <a:schemeClr val="accent3"/>
              </a:buClr>
              <a:buSzPts val="3000"/>
              <a:buNone/>
              <a:defRPr sz="4000">
                <a:solidFill>
                  <a:schemeClr val="accent3"/>
                </a:solidFill>
              </a:defRPr>
            </a:lvl7pPr>
            <a:lvl8pPr lvl="7" rtl="0">
              <a:spcBef>
                <a:spcPts val="0"/>
              </a:spcBef>
              <a:spcAft>
                <a:spcPts val="0"/>
              </a:spcAft>
              <a:buClr>
                <a:schemeClr val="accent3"/>
              </a:buClr>
              <a:buSzPts val="3000"/>
              <a:buNone/>
              <a:defRPr sz="4000">
                <a:solidFill>
                  <a:schemeClr val="accent3"/>
                </a:solidFill>
              </a:defRPr>
            </a:lvl8pPr>
            <a:lvl9pPr lvl="8" rtl="0">
              <a:spcBef>
                <a:spcPts val="0"/>
              </a:spcBef>
              <a:spcAft>
                <a:spcPts val="0"/>
              </a:spcAft>
              <a:buClr>
                <a:schemeClr val="accent3"/>
              </a:buClr>
              <a:buSzPts val="3000"/>
              <a:buNone/>
              <a:defRPr sz="4000">
                <a:solidFill>
                  <a:schemeClr val="accent3"/>
                </a:solidFill>
              </a:defRPr>
            </a:lvl9pPr>
          </a:lstStyle>
          <a:p>
            <a:endParaRPr/>
          </a:p>
        </p:txBody>
      </p:sp>
    </p:spTree>
    <p:extLst>
      <p:ext uri="{BB962C8B-B14F-4D97-AF65-F5344CB8AC3E}">
        <p14:creationId xmlns:p14="http://schemas.microsoft.com/office/powerpoint/2010/main" val="21989744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266913" y="2655800"/>
            <a:ext cx="7743200" cy="15464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7733" b="1"/>
            </a:lvl1pPr>
            <a:lvl2pPr lvl="1">
              <a:spcBef>
                <a:spcPts val="0"/>
              </a:spcBef>
              <a:spcAft>
                <a:spcPts val="0"/>
              </a:spcAft>
              <a:buSzPts val="5800"/>
              <a:buNone/>
              <a:defRPr sz="7733" b="1"/>
            </a:lvl2pPr>
            <a:lvl3pPr lvl="2">
              <a:spcBef>
                <a:spcPts val="0"/>
              </a:spcBef>
              <a:spcAft>
                <a:spcPts val="0"/>
              </a:spcAft>
              <a:buSzPts val="5800"/>
              <a:buNone/>
              <a:defRPr sz="7733" b="1"/>
            </a:lvl3pPr>
            <a:lvl4pPr lvl="3">
              <a:spcBef>
                <a:spcPts val="0"/>
              </a:spcBef>
              <a:spcAft>
                <a:spcPts val="0"/>
              </a:spcAft>
              <a:buSzPts val="5800"/>
              <a:buNone/>
              <a:defRPr sz="7733" b="1"/>
            </a:lvl4pPr>
            <a:lvl5pPr lvl="4">
              <a:spcBef>
                <a:spcPts val="0"/>
              </a:spcBef>
              <a:spcAft>
                <a:spcPts val="0"/>
              </a:spcAft>
              <a:buSzPts val="5800"/>
              <a:buNone/>
              <a:defRPr sz="7733" b="1"/>
            </a:lvl5pPr>
            <a:lvl6pPr lvl="5">
              <a:spcBef>
                <a:spcPts val="0"/>
              </a:spcBef>
              <a:spcAft>
                <a:spcPts val="0"/>
              </a:spcAft>
              <a:buSzPts val="5800"/>
              <a:buNone/>
              <a:defRPr sz="7733" b="1"/>
            </a:lvl6pPr>
            <a:lvl7pPr lvl="6">
              <a:spcBef>
                <a:spcPts val="0"/>
              </a:spcBef>
              <a:spcAft>
                <a:spcPts val="0"/>
              </a:spcAft>
              <a:buSzPts val="5800"/>
              <a:buNone/>
              <a:defRPr sz="7733" b="1"/>
            </a:lvl7pPr>
            <a:lvl8pPr lvl="7">
              <a:spcBef>
                <a:spcPts val="0"/>
              </a:spcBef>
              <a:spcAft>
                <a:spcPts val="0"/>
              </a:spcAft>
              <a:buSzPts val="5800"/>
              <a:buNone/>
              <a:defRPr sz="7733" b="1"/>
            </a:lvl8pPr>
            <a:lvl9pPr lvl="8">
              <a:spcBef>
                <a:spcPts val="0"/>
              </a:spcBef>
              <a:spcAft>
                <a:spcPts val="0"/>
              </a:spcAft>
              <a:buSzPts val="5800"/>
              <a:buNone/>
              <a:defRPr sz="7733" b="1"/>
            </a:lvl9pPr>
          </a:lstStyle>
          <a:p>
            <a:endParaRPr/>
          </a:p>
        </p:txBody>
      </p:sp>
      <p:sp>
        <p:nvSpPr>
          <p:cNvPr id="11" name="Google Shape;11;p2"/>
          <p:cNvSpPr/>
          <p:nvPr/>
        </p:nvSpPr>
        <p:spPr>
          <a:xfrm>
            <a:off x="9783375" y="6173432"/>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10386991" y="5576535"/>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 name="Google Shape;13;p2"/>
          <p:cNvSpPr/>
          <p:nvPr/>
        </p:nvSpPr>
        <p:spPr>
          <a:xfrm>
            <a:off x="11857671" y="4444464"/>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14;p2"/>
          <p:cNvSpPr/>
          <p:nvPr/>
        </p:nvSpPr>
        <p:spPr>
          <a:xfrm>
            <a:off x="11695069" y="6565033"/>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3181688" y="677512"/>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639280" y="3605307"/>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348720" y="857463"/>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676313" y="1441151"/>
            <a:ext cx="256800" cy="2564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11085359" y="4833763"/>
            <a:ext cx="192400" cy="1920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11843811" y="5582348"/>
            <a:ext cx="192400" cy="1920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211084" y="2128745"/>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1861977" y="301904"/>
            <a:ext cx="256800" cy="2564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823323" y="2667459"/>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4567031" y="517173"/>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10685372" y="6090061"/>
            <a:ext cx="256800" cy="2564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441443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title">
  <p:cSld name="Subtitle">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3"/>
          <p:cNvSpPr txBox="1">
            <a:spLocks noGrp="1"/>
          </p:cNvSpPr>
          <p:nvPr>
            <p:ph type="ctrTitle"/>
          </p:nvPr>
        </p:nvSpPr>
        <p:spPr>
          <a:xfrm>
            <a:off x="2061367" y="2339725"/>
            <a:ext cx="7776800" cy="1546400"/>
          </a:xfrm>
          <a:prstGeom prst="rect">
            <a:avLst/>
          </a:prstGeom>
        </p:spPr>
        <p:txBody>
          <a:bodyPr spcFirstLastPara="1" wrap="square" lIns="91425" tIns="91425" rIns="91425" bIns="91425" anchor="b" anchorCtr="0">
            <a:noAutofit/>
          </a:bodyPr>
          <a:lstStyle>
            <a:lvl1pPr lvl="0" rtl="0">
              <a:spcBef>
                <a:spcPts val="0"/>
              </a:spcBef>
              <a:spcAft>
                <a:spcPts val="0"/>
              </a:spcAft>
              <a:buSzPts val="4400"/>
              <a:buNone/>
              <a:defRPr sz="5867" b="1"/>
            </a:lvl1pPr>
            <a:lvl2pPr lvl="1" rtl="0">
              <a:spcBef>
                <a:spcPts val="0"/>
              </a:spcBef>
              <a:spcAft>
                <a:spcPts val="0"/>
              </a:spcAft>
              <a:buSzPts val="4400"/>
              <a:buNone/>
              <a:defRPr sz="5867" b="1"/>
            </a:lvl2pPr>
            <a:lvl3pPr lvl="2" rtl="0">
              <a:spcBef>
                <a:spcPts val="0"/>
              </a:spcBef>
              <a:spcAft>
                <a:spcPts val="0"/>
              </a:spcAft>
              <a:buSzPts val="4400"/>
              <a:buNone/>
              <a:defRPr sz="5867" b="1"/>
            </a:lvl3pPr>
            <a:lvl4pPr lvl="3" rtl="0">
              <a:spcBef>
                <a:spcPts val="0"/>
              </a:spcBef>
              <a:spcAft>
                <a:spcPts val="0"/>
              </a:spcAft>
              <a:buSzPts val="4400"/>
              <a:buNone/>
              <a:defRPr sz="5867" b="1"/>
            </a:lvl4pPr>
            <a:lvl5pPr lvl="4" rtl="0">
              <a:spcBef>
                <a:spcPts val="0"/>
              </a:spcBef>
              <a:spcAft>
                <a:spcPts val="0"/>
              </a:spcAft>
              <a:buSzPts val="4400"/>
              <a:buNone/>
              <a:defRPr sz="5867" b="1"/>
            </a:lvl5pPr>
            <a:lvl6pPr lvl="5" rtl="0">
              <a:spcBef>
                <a:spcPts val="0"/>
              </a:spcBef>
              <a:spcAft>
                <a:spcPts val="0"/>
              </a:spcAft>
              <a:buSzPts val="4400"/>
              <a:buNone/>
              <a:defRPr sz="5867" b="1"/>
            </a:lvl6pPr>
            <a:lvl7pPr lvl="6" rtl="0">
              <a:spcBef>
                <a:spcPts val="0"/>
              </a:spcBef>
              <a:spcAft>
                <a:spcPts val="0"/>
              </a:spcAft>
              <a:buSzPts val="4400"/>
              <a:buNone/>
              <a:defRPr sz="5867" b="1"/>
            </a:lvl7pPr>
            <a:lvl8pPr lvl="7" rtl="0">
              <a:spcBef>
                <a:spcPts val="0"/>
              </a:spcBef>
              <a:spcAft>
                <a:spcPts val="0"/>
              </a:spcAft>
              <a:buSzPts val="4400"/>
              <a:buNone/>
              <a:defRPr sz="5867" b="1"/>
            </a:lvl8pPr>
            <a:lvl9pPr lvl="8" rtl="0">
              <a:spcBef>
                <a:spcPts val="0"/>
              </a:spcBef>
              <a:spcAft>
                <a:spcPts val="0"/>
              </a:spcAft>
              <a:buSzPts val="4400"/>
              <a:buNone/>
              <a:defRPr sz="5867" b="1"/>
            </a:lvl9pPr>
          </a:lstStyle>
          <a:p>
            <a:endParaRPr/>
          </a:p>
        </p:txBody>
      </p:sp>
      <p:sp>
        <p:nvSpPr>
          <p:cNvPr id="28" name="Google Shape;28;p3"/>
          <p:cNvSpPr txBox="1">
            <a:spLocks noGrp="1"/>
          </p:cNvSpPr>
          <p:nvPr>
            <p:ph type="subTitle" idx="1"/>
          </p:nvPr>
        </p:nvSpPr>
        <p:spPr>
          <a:xfrm>
            <a:off x="2061367" y="4015348"/>
            <a:ext cx="7776800" cy="1046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4000">
                <a:solidFill>
                  <a:schemeClr val="accent3"/>
                </a:solidFill>
              </a:defRPr>
            </a:lvl2pPr>
            <a:lvl3pPr lvl="2" rtl="0">
              <a:spcBef>
                <a:spcPts val="0"/>
              </a:spcBef>
              <a:spcAft>
                <a:spcPts val="0"/>
              </a:spcAft>
              <a:buClr>
                <a:schemeClr val="accent3"/>
              </a:buClr>
              <a:buSzPts val="3000"/>
              <a:buNone/>
              <a:defRPr sz="4000">
                <a:solidFill>
                  <a:schemeClr val="accent3"/>
                </a:solidFill>
              </a:defRPr>
            </a:lvl3pPr>
            <a:lvl4pPr lvl="3" rtl="0">
              <a:spcBef>
                <a:spcPts val="0"/>
              </a:spcBef>
              <a:spcAft>
                <a:spcPts val="0"/>
              </a:spcAft>
              <a:buClr>
                <a:schemeClr val="accent3"/>
              </a:buClr>
              <a:buSzPts val="3000"/>
              <a:buNone/>
              <a:defRPr sz="4000">
                <a:solidFill>
                  <a:schemeClr val="accent3"/>
                </a:solidFill>
              </a:defRPr>
            </a:lvl4pPr>
            <a:lvl5pPr lvl="4" rtl="0">
              <a:spcBef>
                <a:spcPts val="0"/>
              </a:spcBef>
              <a:spcAft>
                <a:spcPts val="0"/>
              </a:spcAft>
              <a:buClr>
                <a:schemeClr val="accent3"/>
              </a:buClr>
              <a:buSzPts val="3000"/>
              <a:buNone/>
              <a:defRPr sz="4000">
                <a:solidFill>
                  <a:schemeClr val="accent3"/>
                </a:solidFill>
              </a:defRPr>
            </a:lvl5pPr>
            <a:lvl6pPr lvl="5" rtl="0">
              <a:spcBef>
                <a:spcPts val="0"/>
              </a:spcBef>
              <a:spcAft>
                <a:spcPts val="0"/>
              </a:spcAft>
              <a:buClr>
                <a:schemeClr val="accent3"/>
              </a:buClr>
              <a:buSzPts val="3000"/>
              <a:buNone/>
              <a:defRPr sz="4000">
                <a:solidFill>
                  <a:schemeClr val="accent3"/>
                </a:solidFill>
              </a:defRPr>
            </a:lvl6pPr>
            <a:lvl7pPr lvl="6" rtl="0">
              <a:spcBef>
                <a:spcPts val="0"/>
              </a:spcBef>
              <a:spcAft>
                <a:spcPts val="0"/>
              </a:spcAft>
              <a:buClr>
                <a:schemeClr val="accent3"/>
              </a:buClr>
              <a:buSzPts val="3000"/>
              <a:buNone/>
              <a:defRPr sz="4000">
                <a:solidFill>
                  <a:schemeClr val="accent3"/>
                </a:solidFill>
              </a:defRPr>
            </a:lvl7pPr>
            <a:lvl8pPr lvl="7" rtl="0">
              <a:spcBef>
                <a:spcPts val="0"/>
              </a:spcBef>
              <a:spcAft>
                <a:spcPts val="0"/>
              </a:spcAft>
              <a:buClr>
                <a:schemeClr val="accent3"/>
              </a:buClr>
              <a:buSzPts val="3000"/>
              <a:buNone/>
              <a:defRPr sz="4000">
                <a:solidFill>
                  <a:schemeClr val="accent3"/>
                </a:solidFill>
              </a:defRPr>
            </a:lvl8pPr>
            <a:lvl9pPr lvl="8" rtl="0">
              <a:spcBef>
                <a:spcPts val="0"/>
              </a:spcBef>
              <a:spcAft>
                <a:spcPts val="0"/>
              </a:spcAft>
              <a:buClr>
                <a:schemeClr val="accent3"/>
              </a:buClr>
              <a:buSzPts val="3000"/>
              <a:buNone/>
              <a:defRPr sz="4000">
                <a:solidFill>
                  <a:schemeClr val="accent3"/>
                </a:solidFill>
              </a:defRPr>
            </a:lvl9pPr>
          </a:lstStyle>
          <a:p>
            <a:endParaRPr/>
          </a:p>
        </p:txBody>
      </p:sp>
    </p:spTree>
    <p:extLst>
      <p:ext uri="{BB962C8B-B14F-4D97-AF65-F5344CB8AC3E}">
        <p14:creationId xmlns:p14="http://schemas.microsoft.com/office/powerpoint/2010/main" val="5336289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l="19" r="19"/>
          <a:stretch/>
        </p:blipFill>
        <p:spPr>
          <a:xfrm rot="10800000" flipH="1">
            <a:off x="7936" y="0"/>
            <a:ext cx="12187469" cy="6858000"/>
          </a:xfrm>
          <a:prstGeom prst="rect">
            <a:avLst/>
          </a:prstGeom>
          <a:noFill/>
          <a:ln>
            <a:noFill/>
          </a:ln>
        </p:spPr>
      </p:pic>
      <p:sp>
        <p:nvSpPr>
          <p:cNvPr id="31" name="Google Shape;31;p4"/>
          <p:cNvSpPr txBox="1">
            <a:spLocks noGrp="1"/>
          </p:cNvSpPr>
          <p:nvPr>
            <p:ph type="body" idx="1"/>
          </p:nvPr>
        </p:nvSpPr>
        <p:spPr>
          <a:xfrm>
            <a:off x="1620400" y="2298200"/>
            <a:ext cx="8951200" cy="1093200"/>
          </a:xfrm>
          <a:prstGeom prst="rect">
            <a:avLst/>
          </a:prstGeom>
        </p:spPr>
        <p:txBody>
          <a:bodyPr spcFirstLastPara="1" wrap="square" lIns="91425" tIns="91425" rIns="91425" bIns="91425" anchor="t" anchorCtr="0">
            <a:noAutofit/>
          </a:bodyPr>
          <a:lstStyle>
            <a:lvl1pPr marL="609585" lvl="0" indent="-609585" algn="ctr" rtl="0">
              <a:spcBef>
                <a:spcPts val="800"/>
              </a:spcBef>
              <a:spcAft>
                <a:spcPts val="0"/>
              </a:spcAft>
              <a:buClr>
                <a:schemeClr val="dk1"/>
              </a:buClr>
              <a:buSzPts val="3600"/>
              <a:buChar char="◎"/>
              <a:defRPr sz="4800" i="1"/>
            </a:lvl1pPr>
            <a:lvl2pPr marL="1219170" lvl="1" indent="-609585" algn="ctr" rtl="0">
              <a:spcBef>
                <a:spcPts val="0"/>
              </a:spcBef>
              <a:spcAft>
                <a:spcPts val="0"/>
              </a:spcAft>
              <a:buClr>
                <a:schemeClr val="dk1"/>
              </a:buClr>
              <a:buSzPts val="3600"/>
              <a:buChar char="○"/>
              <a:defRPr sz="4800" i="1"/>
            </a:lvl2pPr>
            <a:lvl3pPr marL="1828754" lvl="2" indent="-609585" algn="ctr" rtl="0">
              <a:spcBef>
                <a:spcPts val="0"/>
              </a:spcBef>
              <a:spcAft>
                <a:spcPts val="0"/>
              </a:spcAft>
              <a:buClr>
                <a:schemeClr val="dk1"/>
              </a:buClr>
              <a:buSzPts val="3600"/>
              <a:buChar char="◉"/>
              <a:defRPr sz="4800" i="1"/>
            </a:lvl3pPr>
            <a:lvl4pPr marL="2438339" lvl="3" indent="-609585" algn="ctr" rtl="0">
              <a:spcBef>
                <a:spcPts val="0"/>
              </a:spcBef>
              <a:spcAft>
                <a:spcPts val="0"/>
              </a:spcAft>
              <a:buSzPts val="3600"/>
              <a:buChar char="●"/>
              <a:defRPr sz="4800" i="1"/>
            </a:lvl4pPr>
            <a:lvl5pPr marL="3047924" lvl="4" indent="-609585" algn="ctr" rtl="0">
              <a:spcBef>
                <a:spcPts val="0"/>
              </a:spcBef>
              <a:spcAft>
                <a:spcPts val="0"/>
              </a:spcAft>
              <a:buSzPts val="3600"/>
              <a:buChar char="○"/>
              <a:defRPr sz="4800" i="1"/>
            </a:lvl5pPr>
            <a:lvl6pPr marL="3657509" lvl="5" indent="-609585" algn="ctr" rtl="0">
              <a:spcBef>
                <a:spcPts val="0"/>
              </a:spcBef>
              <a:spcAft>
                <a:spcPts val="0"/>
              </a:spcAft>
              <a:buSzPts val="3600"/>
              <a:buChar char="■"/>
              <a:defRPr sz="4800" i="1"/>
            </a:lvl6pPr>
            <a:lvl7pPr marL="4267093" lvl="6" indent="-609585" algn="ctr" rtl="0">
              <a:spcBef>
                <a:spcPts val="0"/>
              </a:spcBef>
              <a:spcAft>
                <a:spcPts val="0"/>
              </a:spcAft>
              <a:buSzPts val="3600"/>
              <a:buChar char="●"/>
              <a:defRPr sz="4800" i="1"/>
            </a:lvl7pPr>
            <a:lvl8pPr marL="4876678" lvl="7" indent="-609585" algn="ctr" rtl="0">
              <a:spcBef>
                <a:spcPts val="0"/>
              </a:spcBef>
              <a:spcAft>
                <a:spcPts val="0"/>
              </a:spcAft>
              <a:buSzPts val="3600"/>
              <a:buChar char="○"/>
              <a:defRPr sz="4800" i="1"/>
            </a:lvl8pPr>
            <a:lvl9pPr marL="5486263" lvl="8" indent="-609585" algn="ctr">
              <a:spcBef>
                <a:spcPts val="0"/>
              </a:spcBef>
              <a:spcAft>
                <a:spcPts val="0"/>
              </a:spcAft>
              <a:buSzPts val="3600"/>
              <a:buChar char="■"/>
              <a:defRPr sz="4800" i="1"/>
            </a:lvl9pPr>
          </a:lstStyle>
          <a:p>
            <a:endParaRPr/>
          </a:p>
        </p:txBody>
      </p:sp>
      <p:grpSp>
        <p:nvGrpSpPr>
          <p:cNvPr id="32" name="Google Shape;32;p4"/>
          <p:cNvGrpSpPr/>
          <p:nvPr/>
        </p:nvGrpSpPr>
        <p:grpSpPr>
          <a:xfrm>
            <a:off x="5119529" y="1043892"/>
            <a:ext cx="1952764" cy="1123609"/>
            <a:chOff x="3593400" y="1729675"/>
            <a:chExt cx="1957200" cy="1123610"/>
          </a:xfrm>
        </p:grpSpPr>
        <p:sp>
          <p:nvSpPr>
            <p:cNvPr id="33" name="Google Shape;33;p4"/>
            <p:cNvSpPr txBox="1"/>
            <p:nvPr/>
          </p:nvSpPr>
          <p:spPr>
            <a:xfrm>
              <a:off x="3593400" y="1729675"/>
              <a:ext cx="1957200" cy="8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0" b="1">
                  <a:solidFill>
                    <a:schemeClr val="accent1"/>
                  </a:solidFill>
                  <a:latin typeface="Source Sans Pro"/>
                  <a:ea typeface="Source Sans Pro"/>
                  <a:cs typeface="Source Sans Pro"/>
                  <a:sym typeface="Source Sans Pro"/>
                </a:rPr>
                <a:t>“</a:t>
              </a:r>
              <a:endParaRPr sz="8000" b="1">
                <a:solidFill>
                  <a:schemeClr val="accent1"/>
                </a:solidFill>
                <a:latin typeface="Source Sans Pro"/>
                <a:ea typeface="Source Sans Pro"/>
                <a:cs typeface="Source Sans Pro"/>
                <a:sym typeface="Source Sans Pro"/>
              </a:endParaRPr>
            </a:p>
          </p:txBody>
        </p:sp>
        <p:sp>
          <p:nvSpPr>
            <p:cNvPr id="34" name="Google Shape;34;p4"/>
            <p:cNvSpPr/>
            <p:nvPr/>
          </p:nvSpPr>
          <p:spPr>
            <a:xfrm>
              <a:off x="4025400" y="1760085"/>
              <a:ext cx="1093200" cy="10932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4"/>
            <p:cNvSpPr/>
            <p:nvPr/>
          </p:nvSpPr>
          <p:spPr>
            <a:xfrm>
              <a:off x="4190700" y="1925385"/>
              <a:ext cx="762600" cy="762600"/>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36" name="Google Shape;36;p4"/>
          <p:cNvCxnSpPr>
            <a:endCxn id="34" idx="1"/>
          </p:cNvCxnSpPr>
          <p:nvPr/>
        </p:nvCxnSpPr>
        <p:spPr>
          <a:xfrm>
            <a:off x="5000681" y="520396"/>
            <a:ext cx="709600" cy="714000"/>
          </a:xfrm>
          <a:prstGeom prst="straightConnector1">
            <a:avLst/>
          </a:prstGeom>
          <a:noFill/>
          <a:ln w="9525" cap="flat" cmpd="sng">
            <a:solidFill>
              <a:srgbClr val="CFD8DC"/>
            </a:solidFill>
            <a:prstDash val="solid"/>
            <a:round/>
            <a:headEnd type="none" w="med" len="med"/>
            <a:tailEnd type="none" w="med" len="med"/>
          </a:ln>
        </p:spPr>
      </p:cxnSp>
      <p:cxnSp>
        <p:nvCxnSpPr>
          <p:cNvPr id="37" name="Google Shape;37;p4"/>
          <p:cNvCxnSpPr/>
          <p:nvPr/>
        </p:nvCxnSpPr>
        <p:spPr>
          <a:xfrm rot="10800000">
            <a:off x="5817203" y="581500"/>
            <a:ext cx="278800" cy="492800"/>
          </a:xfrm>
          <a:prstGeom prst="straightConnector1">
            <a:avLst/>
          </a:prstGeom>
          <a:noFill/>
          <a:ln w="9525" cap="flat" cmpd="sng">
            <a:solidFill>
              <a:srgbClr val="CFD8DC"/>
            </a:solidFill>
            <a:prstDash val="solid"/>
            <a:round/>
            <a:headEnd type="none" w="med" len="med"/>
            <a:tailEnd type="none" w="med" len="med"/>
          </a:ln>
        </p:spPr>
      </p:cxnSp>
      <p:cxnSp>
        <p:nvCxnSpPr>
          <p:cNvPr id="38" name="Google Shape;38;p4"/>
          <p:cNvCxnSpPr/>
          <p:nvPr/>
        </p:nvCxnSpPr>
        <p:spPr>
          <a:xfrm rot="10800000" flipH="1">
            <a:off x="6272680" y="469240"/>
            <a:ext cx="462800" cy="632800"/>
          </a:xfrm>
          <a:prstGeom prst="straightConnector1">
            <a:avLst/>
          </a:prstGeom>
          <a:noFill/>
          <a:ln w="9525" cap="flat" cmpd="sng">
            <a:solidFill>
              <a:srgbClr val="CFD8DC"/>
            </a:solidFill>
            <a:prstDash val="solid"/>
            <a:round/>
            <a:headEnd type="none" w="med" len="med"/>
            <a:tailEnd type="none" w="med" len="med"/>
          </a:ln>
        </p:spPr>
      </p:cxnSp>
      <p:sp>
        <p:nvSpPr>
          <p:cNvPr id="39" name="Google Shape;39;p4"/>
          <p:cNvSpPr txBox="1">
            <a:spLocks noGrp="1"/>
          </p:cNvSpPr>
          <p:nvPr>
            <p:ph type="sldNum" idx="12"/>
          </p:nvPr>
        </p:nvSpPr>
        <p:spPr>
          <a:xfrm>
            <a:off x="-116" y="6333125"/>
            <a:ext cx="12192000" cy="5248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970418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1048200" y="410827"/>
            <a:ext cx="10095600" cy="936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2" name="Google Shape;42;p5"/>
          <p:cNvSpPr txBox="1">
            <a:spLocks noGrp="1"/>
          </p:cNvSpPr>
          <p:nvPr>
            <p:ph type="body" idx="1"/>
          </p:nvPr>
        </p:nvSpPr>
        <p:spPr>
          <a:xfrm>
            <a:off x="1048200" y="1682267"/>
            <a:ext cx="10095600" cy="4764800"/>
          </a:xfrm>
          <a:prstGeom prst="rect">
            <a:avLst/>
          </a:prstGeom>
        </p:spPr>
        <p:txBody>
          <a:bodyPr spcFirstLastPara="1" wrap="square" lIns="91425" tIns="91425" rIns="91425" bIns="91425" anchor="t" anchorCtr="0">
            <a:noAutofit/>
          </a:bodyPr>
          <a:lstStyle>
            <a:lvl1pPr marL="609585" lvl="0" indent="-507987">
              <a:spcBef>
                <a:spcPts val="800"/>
              </a:spcBef>
              <a:spcAft>
                <a:spcPts val="0"/>
              </a:spcAft>
              <a:buSzPts val="2400"/>
              <a:buChar char="◎"/>
              <a:defRPr sz="3200"/>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507987">
              <a:spcBef>
                <a:spcPts val="0"/>
              </a:spcBef>
              <a:spcAft>
                <a:spcPts val="0"/>
              </a:spcAft>
              <a:buSzPts val="2400"/>
              <a:buChar char="●"/>
              <a:defRPr sz="3200"/>
            </a:lvl4pPr>
            <a:lvl5pPr marL="3047924" lvl="4" indent="-507987">
              <a:spcBef>
                <a:spcPts val="0"/>
              </a:spcBef>
              <a:spcAft>
                <a:spcPts val="0"/>
              </a:spcAft>
              <a:buSzPts val="2400"/>
              <a:buChar char="○"/>
              <a:defRPr sz="3200"/>
            </a:lvl5pPr>
            <a:lvl6pPr marL="3657509" lvl="5" indent="-507987">
              <a:spcBef>
                <a:spcPts val="0"/>
              </a:spcBef>
              <a:spcAft>
                <a:spcPts val="0"/>
              </a:spcAft>
              <a:buSzPts val="2400"/>
              <a:buChar char="■"/>
              <a:defRPr sz="3200"/>
            </a:lvl6pPr>
            <a:lvl7pPr marL="4267093" lvl="6" indent="-507987">
              <a:spcBef>
                <a:spcPts val="0"/>
              </a:spcBef>
              <a:spcAft>
                <a:spcPts val="0"/>
              </a:spcAft>
              <a:buSzPts val="2400"/>
              <a:buChar char="●"/>
              <a:defRPr sz="3200"/>
            </a:lvl7pPr>
            <a:lvl8pPr marL="4876678" lvl="7" indent="-507987">
              <a:spcBef>
                <a:spcPts val="0"/>
              </a:spcBef>
              <a:spcAft>
                <a:spcPts val="0"/>
              </a:spcAft>
              <a:buSzPts val="2400"/>
              <a:buChar char="○"/>
              <a:defRPr sz="3200"/>
            </a:lvl8pPr>
            <a:lvl9pPr marL="5486263" lvl="8" indent="-507987">
              <a:spcBef>
                <a:spcPts val="0"/>
              </a:spcBef>
              <a:spcAft>
                <a:spcPts val="0"/>
              </a:spcAft>
              <a:buSzPts val="2400"/>
              <a:buChar char="■"/>
              <a:defRPr sz="3200"/>
            </a:lvl9pPr>
          </a:lstStyle>
          <a:p>
            <a:endParaRPr/>
          </a:p>
        </p:txBody>
      </p:sp>
      <p:sp>
        <p:nvSpPr>
          <p:cNvPr id="43" name="Google Shape;43;p5"/>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567457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1048200" y="410827"/>
            <a:ext cx="10095600" cy="936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6" name="Google Shape;46;p6"/>
          <p:cNvSpPr txBox="1">
            <a:spLocks noGrp="1"/>
          </p:cNvSpPr>
          <p:nvPr>
            <p:ph type="body" idx="1"/>
          </p:nvPr>
        </p:nvSpPr>
        <p:spPr>
          <a:xfrm>
            <a:off x="1048183" y="1600200"/>
            <a:ext cx="4900400" cy="4967600"/>
          </a:xfrm>
          <a:prstGeom prst="rect">
            <a:avLst/>
          </a:prstGeom>
        </p:spPr>
        <p:txBody>
          <a:bodyPr spcFirstLastPara="1" wrap="square" lIns="91425" tIns="91425" rIns="91425" bIns="91425"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endParaRPr/>
          </a:p>
        </p:txBody>
      </p:sp>
      <p:sp>
        <p:nvSpPr>
          <p:cNvPr id="47" name="Google Shape;47;p6"/>
          <p:cNvSpPr txBox="1">
            <a:spLocks noGrp="1"/>
          </p:cNvSpPr>
          <p:nvPr>
            <p:ph type="body" idx="2"/>
          </p:nvPr>
        </p:nvSpPr>
        <p:spPr>
          <a:xfrm>
            <a:off x="6243545" y="1600200"/>
            <a:ext cx="4900400" cy="4967600"/>
          </a:xfrm>
          <a:prstGeom prst="rect">
            <a:avLst/>
          </a:prstGeom>
        </p:spPr>
        <p:txBody>
          <a:bodyPr spcFirstLastPara="1" wrap="square" lIns="91425" tIns="91425" rIns="91425" bIns="91425"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endParaRPr/>
          </a:p>
        </p:txBody>
      </p:sp>
      <p:sp>
        <p:nvSpPr>
          <p:cNvPr id="48" name="Google Shape;48;p6"/>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800999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1048200" y="410827"/>
            <a:ext cx="10095600" cy="936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51" name="Google Shape;51;p7"/>
          <p:cNvSpPr txBox="1">
            <a:spLocks noGrp="1"/>
          </p:cNvSpPr>
          <p:nvPr>
            <p:ph type="body" idx="1"/>
          </p:nvPr>
        </p:nvSpPr>
        <p:spPr>
          <a:xfrm>
            <a:off x="1048200" y="1600200"/>
            <a:ext cx="3226400" cy="49676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endParaRPr/>
          </a:p>
        </p:txBody>
      </p:sp>
      <p:sp>
        <p:nvSpPr>
          <p:cNvPr id="52" name="Google Shape;52;p7"/>
          <p:cNvSpPr txBox="1">
            <a:spLocks noGrp="1"/>
          </p:cNvSpPr>
          <p:nvPr>
            <p:ph type="body" idx="2"/>
          </p:nvPr>
        </p:nvSpPr>
        <p:spPr>
          <a:xfrm>
            <a:off x="4439989" y="1600200"/>
            <a:ext cx="3226400" cy="49676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endParaRPr/>
          </a:p>
        </p:txBody>
      </p:sp>
      <p:sp>
        <p:nvSpPr>
          <p:cNvPr id="53" name="Google Shape;53;p7"/>
          <p:cNvSpPr txBox="1">
            <a:spLocks noGrp="1"/>
          </p:cNvSpPr>
          <p:nvPr>
            <p:ph type="body" idx="3"/>
          </p:nvPr>
        </p:nvSpPr>
        <p:spPr>
          <a:xfrm>
            <a:off x="7831779" y="1600200"/>
            <a:ext cx="3226400" cy="49676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endParaRPr/>
          </a:p>
        </p:txBody>
      </p:sp>
      <p:sp>
        <p:nvSpPr>
          <p:cNvPr id="54" name="Google Shape;54;p7"/>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44880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459D763-8532-488C-AAA4-1A22748294FA}" type="datetimeFigureOut">
              <a:rPr lang="zh-CN" altLang="en-US" smtClean="0"/>
              <a:t>2021/12/9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9033BD7-BD04-47CA-85AD-93CE0706B7AD}" type="slidenum">
              <a:rPr lang="zh-CN" altLang="en-US" smtClean="0"/>
              <a:t>‹#›</a:t>
            </a:fld>
            <a:endParaRPr lang="zh-CN" altLang="en-US"/>
          </a:p>
        </p:txBody>
      </p:sp>
    </p:spTree>
    <p:extLst>
      <p:ext uri="{BB962C8B-B14F-4D97-AF65-F5344CB8AC3E}">
        <p14:creationId xmlns:p14="http://schemas.microsoft.com/office/powerpoint/2010/main" val="19042181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1048200" y="410827"/>
            <a:ext cx="10095600" cy="936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7" name="Google Shape;57;p8"/>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962461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9"/>
          <p:cNvSpPr txBox="1">
            <a:spLocks noGrp="1"/>
          </p:cNvSpPr>
          <p:nvPr>
            <p:ph type="body" idx="1"/>
          </p:nvPr>
        </p:nvSpPr>
        <p:spPr>
          <a:xfrm>
            <a:off x="609600" y="5407124"/>
            <a:ext cx="10972800" cy="491600"/>
          </a:xfrm>
          <a:prstGeom prst="rect">
            <a:avLst/>
          </a:prstGeom>
        </p:spPr>
        <p:txBody>
          <a:bodyPr spcFirstLastPara="1" wrap="square" lIns="91425" tIns="91425" rIns="91425" bIns="91425" anchor="t" anchorCtr="0">
            <a:noAutofit/>
          </a:bodyPr>
          <a:lstStyle>
            <a:lvl1pPr marL="609585" lvl="0" indent="-304792" algn="ctr">
              <a:spcBef>
                <a:spcPts val="480"/>
              </a:spcBef>
              <a:spcAft>
                <a:spcPts val="0"/>
              </a:spcAft>
              <a:buSzPts val="1800"/>
              <a:buNone/>
              <a:defRPr sz="2400"/>
            </a:lvl1pPr>
          </a:lstStyle>
          <a:p>
            <a:endParaRPr/>
          </a:p>
        </p:txBody>
      </p:sp>
      <p:sp>
        <p:nvSpPr>
          <p:cNvPr id="60" name="Google Shape;60;p9"/>
          <p:cNvSpPr txBox="1">
            <a:spLocks noGrp="1"/>
          </p:cNvSpPr>
          <p:nvPr>
            <p:ph type="sldNum" idx="12"/>
          </p:nvPr>
        </p:nvSpPr>
        <p:spPr>
          <a:xfrm>
            <a:off x="-123" y="6333125"/>
            <a:ext cx="12192000" cy="5248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885635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943366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complete pattern">
  <p:cSld name="Blank complete pattern">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1"/>
          <p:cNvSpPr/>
          <p:nvPr/>
        </p:nvSpPr>
        <p:spPr>
          <a:xfrm>
            <a:off x="-35400" y="-19800"/>
            <a:ext cx="12262800" cy="6897600"/>
          </a:xfrm>
          <a:prstGeom prst="rect">
            <a:avLst/>
          </a:prstGeom>
          <a:solidFill>
            <a:srgbClr val="CFD8DC">
              <a:alpha val="49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5" name="Google Shape;65;p11"/>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19768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F459D763-8532-488C-AAA4-1A22748294FA}" type="datetimeFigureOut">
              <a:rPr lang="zh-CN" altLang="en-US" smtClean="0"/>
              <a:t>2021/12/9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9033BD7-BD04-47CA-85AD-93CE0706B7AD}" type="slidenum">
              <a:rPr lang="zh-CN" altLang="en-US" smtClean="0"/>
              <a:t>‹#›</a:t>
            </a:fld>
            <a:endParaRPr lang="zh-CN" altLang="en-US"/>
          </a:p>
        </p:txBody>
      </p:sp>
    </p:spTree>
    <p:extLst>
      <p:ext uri="{BB962C8B-B14F-4D97-AF65-F5344CB8AC3E}">
        <p14:creationId xmlns:p14="http://schemas.microsoft.com/office/powerpoint/2010/main" val="1523965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F459D763-8532-488C-AAA4-1A22748294FA}" type="datetimeFigureOut">
              <a:rPr lang="zh-CN" altLang="en-US" smtClean="0"/>
              <a:t>2021/12/9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9033BD7-BD04-47CA-85AD-93CE0706B7AD}" type="slidenum">
              <a:rPr lang="zh-CN" altLang="en-US" smtClean="0"/>
              <a:t>‹#›</a:t>
            </a:fld>
            <a:endParaRPr lang="zh-CN" altLang="en-US"/>
          </a:p>
        </p:txBody>
      </p:sp>
    </p:spTree>
    <p:extLst>
      <p:ext uri="{BB962C8B-B14F-4D97-AF65-F5344CB8AC3E}">
        <p14:creationId xmlns:p14="http://schemas.microsoft.com/office/powerpoint/2010/main" val="4183988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45127" y="2507550"/>
            <a:ext cx="5156200" cy="3680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7550"/>
            <a:ext cx="5181601" cy="3680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Date Placeholder 6"/>
          <p:cNvSpPr>
            <a:spLocks noGrp="1"/>
          </p:cNvSpPr>
          <p:nvPr>
            <p:ph type="dt" sz="half" idx="10"/>
          </p:nvPr>
        </p:nvSpPr>
        <p:spPr/>
        <p:txBody>
          <a:bodyPr/>
          <a:lstStyle/>
          <a:p>
            <a:fld id="{F459D763-8532-488C-AAA4-1A22748294FA}" type="datetimeFigureOut">
              <a:rPr lang="zh-CN" altLang="en-US" smtClean="0"/>
              <a:t>2021/12/9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19033BD7-BD04-47CA-85AD-93CE0706B7AD}" type="slidenum">
              <a:rPr lang="zh-CN" altLang="en-US" smtClean="0"/>
              <a:t>‹#›</a:t>
            </a:fld>
            <a:endParaRPr lang="zh-CN" alt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1585371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459D763-8532-488C-AAA4-1A22748294FA}" type="datetimeFigureOut">
              <a:rPr lang="zh-CN" altLang="en-US" smtClean="0"/>
              <a:t>2021/12/9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19033BD7-BD04-47CA-85AD-93CE0706B7AD}" type="slidenum">
              <a:rPr lang="zh-CN" altLang="en-US" smtClean="0"/>
              <a:t>‹#›</a:t>
            </a:fld>
            <a:endParaRPr lang="zh-CN" altLang="en-US"/>
          </a:p>
        </p:txBody>
      </p:sp>
      <p:sp>
        <p:nvSpPr>
          <p:cNvPr id="6" name="Title 5"/>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1871788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59D763-8532-488C-AAA4-1A22748294FA}" type="datetimeFigureOut">
              <a:rPr lang="zh-CN" altLang="en-US" smtClean="0"/>
              <a:t>2021/12/9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19033BD7-BD04-47CA-85AD-93CE0706B7AD}" type="slidenum">
              <a:rPr lang="zh-CN" altLang="en-US" smtClean="0"/>
              <a:t>‹#›</a:t>
            </a:fld>
            <a:endParaRPr lang="zh-CN" altLang="en-US"/>
          </a:p>
        </p:txBody>
      </p:sp>
    </p:spTree>
    <p:extLst>
      <p:ext uri="{BB962C8B-B14F-4D97-AF65-F5344CB8AC3E}">
        <p14:creationId xmlns:p14="http://schemas.microsoft.com/office/powerpoint/2010/main" val="3089422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CN" altLang="en-US"/>
              <a:t>单击此处编辑母版标题样式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459D763-8532-488C-AAA4-1A22748294FA}" type="datetimeFigureOut">
              <a:rPr lang="zh-CN" altLang="en-US" smtClean="0"/>
              <a:t>2021/12/9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9033BD7-BD04-47CA-85AD-93CE0706B7AD}" type="slidenum">
              <a:rPr lang="zh-CN" altLang="en-US" smtClean="0"/>
              <a:t>‹#›</a:t>
            </a:fld>
            <a:endParaRPr lang="zh-CN" altLang="en-US"/>
          </a:p>
        </p:txBody>
      </p:sp>
    </p:spTree>
    <p:extLst>
      <p:ext uri="{BB962C8B-B14F-4D97-AF65-F5344CB8AC3E}">
        <p14:creationId xmlns:p14="http://schemas.microsoft.com/office/powerpoint/2010/main" val="1958566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459D763-8532-488C-AAA4-1A22748294FA}" type="datetimeFigureOut">
              <a:rPr lang="zh-CN" altLang="en-US" smtClean="0"/>
              <a:t>2021/12/9</a:t>
            </a:fld>
            <a:endParaRPr lang="zh-CN" alt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9033BD7-BD04-47CA-85AD-93CE0706B7AD}" type="slidenum">
              <a:rPr lang="zh-CN" altLang="en-US" smtClean="0"/>
              <a:t>‹#›</a:t>
            </a:fld>
            <a:endParaRPr lang="zh-CN" altLang="en-US"/>
          </a:p>
        </p:txBody>
      </p:sp>
    </p:spTree>
    <p:extLst>
      <p:ext uri="{BB962C8B-B14F-4D97-AF65-F5344CB8AC3E}">
        <p14:creationId xmlns:p14="http://schemas.microsoft.com/office/powerpoint/2010/main" val="3254699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image" Target="../media/image2.png"/><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heme" Target="../theme/theme2.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F459D763-8532-488C-AAA4-1A22748294FA}" type="datetimeFigureOut">
              <a:rPr lang="zh-CN" altLang="en-US" smtClean="0"/>
              <a:t>2021/12/9</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zh-CN" alt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9033BD7-BD04-47CA-85AD-93CE0706B7AD}" type="slidenum">
              <a:rPr lang="zh-CN" altLang="en-US" smtClean="0"/>
              <a:t>‹#›</a:t>
            </a:fld>
            <a:endParaRPr lang="zh-CN" altLang="en-US"/>
          </a:p>
        </p:txBody>
      </p:sp>
    </p:spTree>
    <p:extLst>
      <p:ext uri="{BB962C8B-B14F-4D97-AF65-F5344CB8AC3E}">
        <p14:creationId xmlns:p14="http://schemas.microsoft.com/office/powerpoint/2010/main" val="8257504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48200" y="410827"/>
            <a:ext cx="10095600" cy="9368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1048200" y="1682267"/>
            <a:ext cx="10095600" cy="47648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11205845" y="6333135"/>
            <a:ext cx="731600" cy="524800"/>
          </a:xfrm>
          <a:prstGeom prst="rect">
            <a:avLst/>
          </a:prstGeom>
          <a:noFill/>
          <a:ln>
            <a:noFill/>
          </a:ln>
        </p:spPr>
        <p:txBody>
          <a:bodyPr spcFirstLastPara="1" wrap="square" lIns="91425" tIns="91425" rIns="91425" bIns="91425" anchor="t" anchorCtr="0">
            <a:noAutofit/>
          </a:bodyPr>
          <a:lstStyle>
            <a:lvl1pPr lvl="0" algn="r">
              <a:buNone/>
              <a:defRPr sz="1733" b="1">
                <a:solidFill>
                  <a:schemeClr val="accent1"/>
                </a:solidFill>
                <a:latin typeface="Source Sans Pro"/>
                <a:ea typeface="Source Sans Pro"/>
                <a:cs typeface="Source Sans Pro"/>
                <a:sym typeface="Source Sans Pro"/>
              </a:defRPr>
            </a:lvl1pPr>
            <a:lvl2pPr lvl="1" algn="r">
              <a:buNone/>
              <a:defRPr sz="1733" b="1">
                <a:solidFill>
                  <a:schemeClr val="accent1"/>
                </a:solidFill>
                <a:latin typeface="Source Sans Pro"/>
                <a:ea typeface="Source Sans Pro"/>
                <a:cs typeface="Source Sans Pro"/>
                <a:sym typeface="Source Sans Pro"/>
              </a:defRPr>
            </a:lvl2pPr>
            <a:lvl3pPr lvl="2" algn="r">
              <a:buNone/>
              <a:defRPr sz="1733" b="1">
                <a:solidFill>
                  <a:schemeClr val="accent1"/>
                </a:solidFill>
                <a:latin typeface="Source Sans Pro"/>
                <a:ea typeface="Source Sans Pro"/>
                <a:cs typeface="Source Sans Pro"/>
                <a:sym typeface="Source Sans Pro"/>
              </a:defRPr>
            </a:lvl3pPr>
            <a:lvl4pPr lvl="3" algn="r">
              <a:buNone/>
              <a:defRPr sz="1733" b="1">
                <a:solidFill>
                  <a:schemeClr val="accent1"/>
                </a:solidFill>
                <a:latin typeface="Source Sans Pro"/>
                <a:ea typeface="Source Sans Pro"/>
                <a:cs typeface="Source Sans Pro"/>
                <a:sym typeface="Source Sans Pro"/>
              </a:defRPr>
            </a:lvl4pPr>
            <a:lvl5pPr lvl="4" algn="r">
              <a:buNone/>
              <a:defRPr sz="1733" b="1">
                <a:solidFill>
                  <a:schemeClr val="accent1"/>
                </a:solidFill>
                <a:latin typeface="Source Sans Pro"/>
                <a:ea typeface="Source Sans Pro"/>
                <a:cs typeface="Source Sans Pro"/>
                <a:sym typeface="Source Sans Pro"/>
              </a:defRPr>
            </a:lvl5pPr>
            <a:lvl6pPr lvl="5" algn="r">
              <a:buNone/>
              <a:defRPr sz="1733" b="1">
                <a:solidFill>
                  <a:schemeClr val="accent1"/>
                </a:solidFill>
                <a:latin typeface="Source Sans Pro"/>
                <a:ea typeface="Source Sans Pro"/>
                <a:cs typeface="Source Sans Pro"/>
                <a:sym typeface="Source Sans Pro"/>
              </a:defRPr>
            </a:lvl6pPr>
            <a:lvl7pPr lvl="6" algn="r">
              <a:buNone/>
              <a:defRPr sz="1733" b="1">
                <a:solidFill>
                  <a:schemeClr val="accent1"/>
                </a:solidFill>
                <a:latin typeface="Source Sans Pro"/>
                <a:ea typeface="Source Sans Pro"/>
                <a:cs typeface="Source Sans Pro"/>
                <a:sym typeface="Source Sans Pro"/>
              </a:defRPr>
            </a:lvl7pPr>
            <a:lvl8pPr lvl="7" algn="r">
              <a:buNone/>
              <a:defRPr sz="1733" b="1">
                <a:solidFill>
                  <a:schemeClr val="accent1"/>
                </a:solidFill>
                <a:latin typeface="Source Sans Pro"/>
                <a:ea typeface="Source Sans Pro"/>
                <a:cs typeface="Source Sans Pro"/>
                <a:sym typeface="Source Sans Pro"/>
              </a:defRPr>
            </a:lvl8pPr>
            <a:lvl9pPr lvl="8" algn="r">
              <a:buNone/>
              <a:defRPr sz="1733" b="1">
                <a:solidFill>
                  <a:schemeClr val="accent1"/>
                </a:solidFill>
                <a:latin typeface="Source Sans Pro"/>
                <a:ea typeface="Source Sans Pro"/>
                <a:cs typeface="Source Sans Pro"/>
                <a:sym typeface="Source Sans Pro"/>
              </a:defRPr>
            </a:lvl9pPr>
          </a:lstStyle>
          <a:p>
            <a:fld id="{00000000-1234-1234-1234-123412341234}" type="slidenum">
              <a:rPr lang="en" smtClean="0"/>
              <a:pPr/>
              <a:t>‹#›</a:t>
            </a:fld>
            <a:endParaRPr lang="en">
              <a:latin typeface="Roboto Slab"/>
              <a:ea typeface="Roboto Slab"/>
              <a:cs typeface="Roboto Slab"/>
              <a:sym typeface="Roboto Slab"/>
            </a:endParaRPr>
          </a:p>
        </p:txBody>
      </p:sp>
    </p:spTree>
    <p:extLst>
      <p:ext uri="{BB962C8B-B14F-4D97-AF65-F5344CB8AC3E}">
        <p14:creationId xmlns:p14="http://schemas.microsoft.com/office/powerpoint/2010/main" val="903315055"/>
      </p:ext>
    </p:extLst>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10.jpg"/></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19.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9.xml"/><Relationship Id="rId5" Type="http://schemas.openxmlformats.org/officeDocument/2006/relationships/image" Target="../media/image19.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9.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9.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9.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9.xml"/><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0.xml"/><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1.xml"/><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3.xml"/><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4.xml"/><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6.xml"/><Relationship Id="rId1" Type="http://schemas.openxmlformats.org/officeDocument/2006/relationships/slideLayout" Target="../slideLayouts/slideLayout19.xml"/><Relationship Id="rId4" Type="http://schemas.openxmlformats.org/officeDocument/2006/relationships/image" Target="../media/image40.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8.xml"/><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9.xml"/><Relationship Id="rId1" Type="http://schemas.openxmlformats.org/officeDocument/2006/relationships/slideLayout" Target="../slideLayouts/slideLayout19.xml"/><Relationship Id="rId4" Type="http://schemas.openxmlformats.org/officeDocument/2006/relationships/image" Target="../media/image42.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1.xml"/><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72.xml"/><Relationship Id="rId1" Type="http://schemas.openxmlformats.org/officeDocument/2006/relationships/slideLayout" Target="../slideLayouts/slideLayout19.xml"/></Relationships>
</file>

<file path=ppt/slides/_rels/slide7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3.xml"/><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2"/>
          <p:cNvSpPr txBox="1">
            <a:spLocks noGrp="1"/>
          </p:cNvSpPr>
          <p:nvPr>
            <p:ph type="ctrTitle"/>
          </p:nvPr>
        </p:nvSpPr>
        <p:spPr>
          <a:xfrm>
            <a:off x="2224399" y="2030357"/>
            <a:ext cx="8354995" cy="1546400"/>
          </a:xfrm>
          <a:prstGeom prst="rect">
            <a:avLst/>
          </a:prstGeom>
        </p:spPr>
        <p:txBody>
          <a:bodyPr spcFirstLastPara="1" vert="horz" wrap="square" lIns="121900" tIns="121900" rIns="121900" bIns="121900" rtlCol="0" anchor="ctr" anchorCtr="0">
            <a:noAutofit/>
          </a:bodyPr>
          <a:lstStyle/>
          <a:p>
            <a:r>
              <a:rPr lang="zh-CN" altLang="en-US" dirty="0"/>
              <a:t>公司聊天软件项目</a:t>
            </a:r>
            <a:endParaRPr dirty="0"/>
          </a:p>
        </p:txBody>
      </p:sp>
      <p:sp>
        <p:nvSpPr>
          <p:cNvPr id="3" name="文本框 2">
            <a:extLst>
              <a:ext uri="{FF2B5EF4-FFF2-40B4-BE49-F238E27FC236}">
                <a16:creationId xmlns:a16="http://schemas.microsoft.com/office/drawing/2014/main" id="{F338A609-D4EE-4307-960C-01B90382BBD5}"/>
              </a:ext>
            </a:extLst>
          </p:cNvPr>
          <p:cNvSpPr txBox="1"/>
          <p:nvPr/>
        </p:nvSpPr>
        <p:spPr>
          <a:xfrm>
            <a:off x="3902149" y="4157330"/>
            <a:ext cx="4646428" cy="369332"/>
          </a:xfrm>
          <a:prstGeom prst="rect">
            <a:avLst/>
          </a:prstGeom>
          <a:noFill/>
        </p:spPr>
        <p:txBody>
          <a:bodyPr wrap="square" rtlCol="0">
            <a:spAutoFit/>
          </a:bodyPr>
          <a:lstStyle/>
          <a:p>
            <a:pPr algn="ctr"/>
            <a:r>
              <a:rPr lang="en-US" altLang="zh-CN" dirty="0"/>
              <a:t>CS003 </a:t>
            </a:r>
            <a:r>
              <a:rPr lang="zh-CN" altLang="en-US" dirty="0"/>
              <a:t>软件工程实践</a:t>
            </a: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pPr algn="ctr"/>
            <a:r>
              <a:rPr lang="zh-CN" altLang="en-US" sz="4800" dirty="0">
                <a:solidFill>
                  <a:schemeClr val="tx1"/>
                </a:solidFill>
                <a:latin typeface="+mj-ea"/>
                <a:ea typeface="+mj-ea"/>
              </a:rPr>
              <a:t>目的</a:t>
            </a:r>
            <a:r>
              <a:rPr lang="en-US" altLang="zh-CN" sz="4800" dirty="0">
                <a:solidFill>
                  <a:schemeClr val="tx1"/>
                </a:solidFill>
                <a:latin typeface="+mj-ea"/>
                <a:ea typeface="+mj-ea"/>
              </a:rPr>
              <a:t>(Purpose)</a:t>
            </a:r>
            <a:endParaRPr sz="4800" dirty="0">
              <a:solidFill>
                <a:schemeClr val="tx1"/>
              </a:solidFill>
              <a:latin typeface="+mj-ea"/>
              <a:ea typeface="+mj-ea"/>
            </a:endParaRPr>
          </a:p>
        </p:txBody>
      </p:sp>
      <p:sp>
        <p:nvSpPr>
          <p:cNvPr id="144" name="Google Shape;144;p20"/>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10</a:t>
            </a:fld>
            <a:endParaRPr kern="0">
              <a:solidFill>
                <a:srgbClr val="0091EA"/>
              </a:solidFill>
            </a:endParaRPr>
          </a:p>
        </p:txBody>
      </p:sp>
      <p:sp>
        <p:nvSpPr>
          <p:cNvPr id="5" name="Google Shape;141;p20">
            <a:extLst>
              <a:ext uri="{FF2B5EF4-FFF2-40B4-BE49-F238E27FC236}">
                <a16:creationId xmlns:a16="http://schemas.microsoft.com/office/drawing/2014/main" id="{92A15380-7BD3-4565-9639-DE50A43A458D}"/>
              </a:ext>
            </a:extLst>
          </p:cNvPr>
          <p:cNvSpPr txBox="1">
            <a:spLocks noGrp="1"/>
          </p:cNvSpPr>
          <p:nvPr>
            <p:ph type="body" idx="1"/>
          </p:nvPr>
        </p:nvSpPr>
        <p:spPr>
          <a:xfrm>
            <a:off x="1048199" y="1600200"/>
            <a:ext cx="10387117" cy="4967600"/>
          </a:xfrm>
          <a:prstGeom prst="rect">
            <a:avLst/>
          </a:prstGeom>
        </p:spPr>
        <p:txBody>
          <a:bodyPr spcFirstLastPara="1" wrap="square" lIns="121900" tIns="121900" rIns="121900" bIns="121900" anchor="t" anchorCtr="0">
            <a:noAutofit/>
          </a:bodyPr>
          <a:lstStyle/>
          <a:p>
            <a:pPr marL="609585" lvl="1" indent="0">
              <a:buNone/>
            </a:pPr>
            <a:endParaRPr lang="en-US" altLang="zh-CN" dirty="0"/>
          </a:p>
          <a:p>
            <a:pPr marL="342900" indent="-342900"/>
            <a:endParaRPr lang="en-US" altLang="zh-CN" dirty="0"/>
          </a:p>
        </p:txBody>
      </p:sp>
      <p:sp>
        <p:nvSpPr>
          <p:cNvPr id="6" name="Google Shape;141;p20">
            <a:extLst>
              <a:ext uri="{FF2B5EF4-FFF2-40B4-BE49-F238E27FC236}">
                <a16:creationId xmlns:a16="http://schemas.microsoft.com/office/drawing/2014/main" id="{DBD049A0-C50C-482A-85B9-98F7DCB467E4}"/>
              </a:ext>
            </a:extLst>
          </p:cNvPr>
          <p:cNvSpPr txBox="1">
            <a:spLocks/>
          </p:cNvSpPr>
          <p:nvPr/>
        </p:nvSpPr>
        <p:spPr>
          <a:xfrm>
            <a:off x="1200599" y="1752600"/>
            <a:ext cx="10387117" cy="4967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609585" marR="0" lvl="0" indent="-457189" algn="l" rtl="0">
              <a:lnSpc>
                <a:spcPct val="100000"/>
              </a:lnSpc>
              <a:spcBef>
                <a:spcPts val="800"/>
              </a:spcBef>
              <a:spcAft>
                <a:spcPts val="0"/>
              </a:spcAft>
              <a:buClr>
                <a:schemeClr val="accent4"/>
              </a:buClr>
              <a:buSzPts val="1800"/>
              <a:buFont typeface="Source Sans Pro"/>
              <a:buChar char="◎"/>
              <a:defRPr sz="2400" b="0" i="0" u="none" strike="noStrike" cap="none">
                <a:solidFill>
                  <a:schemeClr val="dk1"/>
                </a:solidFill>
                <a:latin typeface="Source Sans Pro"/>
                <a:ea typeface="Source Sans Pro"/>
                <a:cs typeface="Source Sans Pro"/>
                <a:sym typeface="Source Sans Pro"/>
              </a:defRPr>
            </a:lvl1pPr>
            <a:lvl2pPr marL="1219170" marR="0" lvl="1" indent="-457189" algn="l" rtl="0">
              <a:lnSpc>
                <a:spcPct val="100000"/>
              </a:lnSpc>
              <a:spcBef>
                <a:spcPts val="0"/>
              </a:spcBef>
              <a:spcAft>
                <a:spcPts val="0"/>
              </a:spcAft>
              <a:buClr>
                <a:schemeClr val="accent4"/>
              </a:buClr>
              <a:buSzPts val="1800"/>
              <a:buFont typeface="Source Sans Pro"/>
              <a:buChar char="○"/>
              <a:defRPr sz="2400" b="0" i="0" u="none" strike="noStrike" cap="none">
                <a:solidFill>
                  <a:schemeClr val="dk1"/>
                </a:solidFill>
                <a:latin typeface="Source Sans Pro"/>
                <a:ea typeface="Source Sans Pro"/>
                <a:cs typeface="Source Sans Pro"/>
                <a:sym typeface="Source Sans Pro"/>
              </a:defRPr>
            </a:lvl2pPr>
            <a:lvl3pPr marL="1828754" marR="0" lvl="2" indent="-457189" algn="l" rtl="0">
              <a:lnSpc>
                <a:spcPct val="100000"/>
              </a:lnSpc>
              <a:spcBef>
                <a:spcPts val="0"/>
              </a:spcBef>
              <a:spcAft>
                <a:spcPts val="0"/>
              </a:spcAft>
              <a:buClr>
                <a:schemeClr val="accent4"/>
              </a:buClr>
              <a:buSzPts val="1800"/>
              <a:buFont typeface="Source Sans Pro"/>
              <a:buChar char="◉"/>
              <a:defRPr sz="2400" b="0" i="0" u="none" strike="noStrike" cap="none">
                <a:solidFill>
                  <a:schemeClr val="dk1"/>
                </a:solidFill>
                <a:latin typeface="Source Sans Pro"/>
                <a:ea typeface="Source Sans Pro"/>
                <a:cs typeface="Source Sans Pro"/>
                <a:sym typeface="Source Sans Pro"/>
              </a:defRPr>
            </a:lvl3pPr>
            <a:lvl4pPr marL="2438339" marR="0" lvl="3" indent="-457189"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3047924" marR="0" lvl="4" indent="-457189"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3657509" marR="0" lvl="5" indent="-457189"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4267093" marR="0" lvl="6" indent="-457189"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4876678" marR="0" lvl="7" indent="-457189"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5486263" marR="0" lvl="8" indent="-457189"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342900" indent="-342900"/>
            <a:r>
              <a:rPr lang="zh-CN" altLang="en-US" b="1" kern="0" dirty="0"/>
              <a:t>目标用户</a:t>
            </a:r>
            <a:r>
              <a:rPr lang="zh-CN" altLang="en-US" kern="0" dirty="0"/>
              <a:t>：希望可以让全体员工进行安全的通讯的公司</a:t>
            </a:r>
            <a:endParaRPr lang="en-US" altLang="zh-CN" kern="0" dirty="0"/>
          </a:p>
          <a:p>
            <a:pPr marL="342900" indent="-342900"/>
            <a:r>
              <a:rPr lang="zh-CN" altLang="en-US" b="1" kern="0" dirty="0"/>
              <a:t>系统</a:t>
            </a:r>
            <a:r>
              <a:rPr lang="zh-CN" altLang="en-US" kern="0" dirty="0"/>
              <a:t>：</a:t>
            </a:r>
            <a:endParaRPr lang="en-US" altLang="zh-CN" kern="0" dirty="0"/>
          </a:p>
          <a:p>
            <a:pPr marL="952485" lvl="1" indent="-342900"/>
            <a:r>
              <a:rPr lang="zh-CN" altLang="en-US" kern="0" dirty="0"/>
              <a:t>客户端（普通员工界面、管理员界面、</a:t>
            </a:r>
            <a:r>
              <a:rPr lang="en-US" altLang="zh-CN" kern="0" dirty="0"/>
              <a:t>UI</a:t>
            </a:r>
            <a:r>
              <a:rPr lang="zh-CN" altLang="en-US" kern="0" dirty="0"/>
              <a:t>界面）</a:t>
            </a:r>
            <a:endParaRPr lang="en-US" altLang="zh-CN" kern="0" dirty="0"/>
          </a:p>
          <a:p>
            <a:pPr marL="952485" lvl="1" indent="-342900"/>
            <a:r>
              <a:rPr lang="zh-CN" altLang="en-US" kern="0" dirty="0"/>
              <a:t>服务器</a:t>
            </a:r>
            <a:endParaRPr lang="en-US" altLang="zh-CN" kern="0" dirty="0"/>
          </a:p>
          <a:p>
            <a:pPr marL="952485" lvl="1" indent="-342900"/>
            <a:r>
              <a:rPr lang="zh-CN" altLang="en-US" kern="0" dirty="0"/>
              <a:t>数据库</a:t>
            </a:r>
            <a:endParaRPr lang="en-US" altLang="zh-CN" kern="0" dirty="0"/>
          </a:p>
          <a:p>
            <a:pPr marL="342900" indent="-342900"/>
            <a:r>
              <a:rPr lang="zh-CN" altLang="en-US" b="1" kern="0" dirty="0"/>
              <a:t>网络传输方式</a:t>
            </a:r>
            <a:r>
              <a:rPr lang="zh-CN" altLang="en-US" kern="0" dirty="0"/>
              <a:t>：</a:t>
            </a:r>
            <a:r>
              <a:rPr lang="en-US" altLang="zh-CN" kern="0" dirty="0"/>
              <a:t>TCP</a:t>
            </a:r>
            <a:r>
              <a:rPr lang="zh-CN" altLang="en-US" kern="0" dirty="0"/>
              <a:t>协议</a:t>
            </a:r>
            <a:endParaRPr lang="en-US" altLang="zh-CN" kern="0" dirty="0"/>
          </a:p>
          <a:p>
            <a:pPr marL="952485" lvl="1" indent="-342900"/>
            <a:endParaRPr lang="en-US" altLang="zh-CN" kern="0" dirty="0"/>
          </a:p>
          <a:p>
            <a:pPr marL="342900" indent="-342900"/>
            <a:endParaRPr lang="en-US" altLang="zh-CN" kern="0" dirty="0"/>
          </a:p>
        </p:txBody>
      </p:sp>
    </p:spTree>
    <p:extLst>
      <p:ext uri="{BB962C8B-B14F-4D97-AF65-F5344CB8AC3E}">
        <p14:creationId xmlns:p14="http://schemas.microsoft.com/office/powerpoint/2010/main" val="2928501755"/>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pPr algn="ctr"/>
            <a:r>
              <a:rPr lang="zh-CN" altLang="en-US" sz="4800" dirty="0">
                <a:solidFill>
                  <a:schemeClr val="tx1"/>
                </a:solidFill>
                <a:latin typeface="+mj-ea"/>
                <a:ea typeface="+mj-ea"/>
              </a:rPr>
              <a:t>一般优先事项 </a:t>
            </a:r>
            <a:r>
              <a:rPr lang="en-US" altLang="zh-CN" sz="4800" dirty="0">
                <a:solidFill>
                  <a:schemeClr val="tx1"/>
                </a:solidFill>
                <a:latin typeface="+mj-ea"/>
                <a:ea typeface="+mj-ea"/>
              </a:rPr>
              <a:t>(General priorities)</a:t>
            </a:r>
            <a:endParaRPr sz="4800" dirty="0">
              <a:solidFill>
                <a:schemeClr val="tx1"/>
              </a:solidFill>
              <a:latin typeface="+mj-ea"/>
              <a:ea typeface="+mj-ea"/>
            </a:endParaRPr>
          </a:p>
        </p:txBody>
      </p:sp>
      <p:sp>
        <p:nvSpPr>
          <p:cNvPr id="144" name="Google Shape;144;p20"/>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11</a:t>
            </a:fld>
            <a:endParaRPr kern="0">
              <a:solidFill>
                <a:srgbClr val="0091EA"/>
              </a:solidFill>
            </a:endParaRPr>
          </a:p>
        </p:txBody>
      </p:sp>
      <p:sp>
        <p:nvSpPr>
          <p:cNvPr id="5" name="Google Shape;141;p20">
            <a:extLst>
              <a:ext uri="{FF2B5EF4-FFF2-40B4-BE49-F238E27FC236}">
                <a16:creationId xmlns:a16="http://schemas.microsoft.com/office/drawing/2014/main" id="{92A15380-7BD3-4565-9639-DE50A43A458D}"/>
              </a:ext>
            </a:extLst>
          </p:cNvPr>
          <p:cNvSpPr txBox="1">
            <a:spLocks noGrp="1"/>
          </p:cNvSpPr>
          <p:nvPr>
            <p:ph type="body" idx="1"/>
          </p:nvPr>
        </p:nvSpPr>
        <p:spPr>
          <a:xfrm>
            <a:off x="1048199" y="1600200"/>
            <a:ext cx="10387117" cy="4967600"/>
          </a:xfrm>
          <a:prstGeom prst="rect">
            <a:avLst/>
          </a:prstGeom>
        </p:spPr>
        <p:txBody>
          <a:bodyPr spcFirstLastPara="1" wrap="square" lIns="121900" tIns="121900" rIns="121900" bIns="121900" anchor="t" anchorCtr="0">
            <a:noAutofit/>
          </a:bodyPr>
          <a:lstStyle/>
          <a:p>
            <a:pPr marL="609585" lvl="1" indent="0">
              <a:buNone/>
            </a:pPr>
            <a:endParaRPr lang="en-US" altLang="zh-CN" dirty="0"/>
          </a:p>
          <a:p>
            <a:pPr marL="342900" indent="-342900"/>
            <a:endParaRPr lang="en-US" altLang="zh-CN" dirty="0"/>
          </a:p>
        </p:txBody>
      </p:sp>
      <p:sp>
        <p:nvSpPr>
          <p:cNvPr id="6" name="Google Shape;141;p20">
            <a:extLst>
              <a:ext uri="{FF2B5EF4-FFF2-40B4-BE49-F238E27FC236}">
                <a16:creationId xmlns:a16="http://schemas.microsoft.com/office/drawing/2014/main" id="{DBD049A0-C50C-482A-85B9-98F7DCB467E4}"/>
              </a:ext>
            </a:extLst>
          </p:cNvPr>
          <p:cNvSpPr txBox="1">
            <a:spLocks/>
          </p:cNvSpPr>
          <p:nvPr/>
        </p:nvSpPr>
        <p:spPr>
          <a:xfrm>
            <a:off x="1200599" y="1752600"/>
            <a:ext cx="10387117" cy="4967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609585" marR="0" lvl="0" indent="-457189" algn="l" rtl="0">
              <a:lnSpc>
                <a:spcPct val="100000"/>
              </a:lnSpc>
              <a:spcBef>
                <a:spcPts val="800"/>
              </a:spcBef>
              <a:spcAft>
                <a:spcPts val="0"/>
              </a:spcAft>
              <a:buClr>
                <a:schemeClr val="accent4"/>
              </a:buClr>
              <a:buSzPts val="1800"/>
              <a:buFont typeface="Source Sans Pro"/>
              <a:buChar char="◎"/>
              <a:defRPr sz="2400" b="0" i="0" u="none" strike="noStrike" cap="none">
                <a:solidFill>
                  <a:schemeClr val="dk1"/>
                </a:solidFill>
                <a:latin typeface="Source Sans Pro"/>
                <a:ea typeface="Source Sans Pro"/>
                <a:cs typeface="Source Sans Pro"/>
                <a:sym typeface="Source Sans Pro"/>
              </a:defRPr>
            </a:lvl1pPr>
            <a:lvl2pPr marL="1219170" marR="0" lvl="1" indent="-457189" algn="l" rtl="0">
              <a:lnSpc>
                <a:spcPct val="100000"/>
              </a:lnSpc>
              <a:spcBef>
                <a:spcPts val="0"/>
              </a:spcBef>
              <a:spcAft>
                <a:spcPts val="0"/>
              </a:spcAft>
              <a:buClr>
                <a:schemeClr val="accent4"/>
              </a:buClr>
              <a:buSzPts val="1800"/>
              <a:buFont typeface="Source Sans Pro"/>
              <a:buChar char="○"/>
              <a:defRPr sz="2400" b="0" i="0" u="none" strike="noStrike" cap="none">
                <a:solidFill>
                  <a:schemeClr val="dk1"/>
                </a:solidFill>
                <a:latin typeface="Source Sans Pro"/>
                <a:ea typeface="Source Sans Pro"/>
                <a:cs typeface="Source Sans Pro"/>
                <a:sym typeface="Source Sans Pro"/>
              </a:defRPr>
            </a:lvl2pPr>
            <a:lvl3pPr marL="1828754" marR="0" lvl="2" indent="-457189" algn="l" rtl="0">
              <a:lnSpc>
                <a:spcPct val="100000"/>
              </a:lnSpc>
              <a:spcBef>
                <a:spcPts val="0"/>
              </a:spcBef>
              <a:spcAft>
                <a:spcPts val="0"/>
              </a:spcAft>
              <a:buClr>
                <a:schemeClr val="accent4"/>
              </a:buClr>
              <a:buSzPts val="1800"/>
              <a:buFont typeface="Source Sans Pro"/>
              <a:buChar char="◉"/>
              <a:defRPr sz="2400" b="0" i="0" u="none" strike="noStrike" cap="none">
                <a:solidFill>
                  <a:schemeClr val="dk1"/>
                </a:solidFill>
                <a:latin typeface="Source Sans Pro"/>
                <a:ea typeface="Source Sans Pro"/>
                <a:cs typeface="Source Sans Pro"/>
                <a:sym typeface="Source Sans Pro"/>
              </a:defRPr>
            </a:lvl3pPr>
            <a:lvl4pPr marL="2438339" marR="0" lvl="3" indent="-457189"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3047924" marR="0" lvl="4" indent="-457189"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3657509" marR="0" lvl="5" indent="-457189"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4267093" marR="0" lvl="6" indent="-457189"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4876678" marR="0" lvl="7" indent="-457189"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5486263" marR="0" lvl="8" indent="-457189"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342900" indent="-342900"/>
            <a:r>
              <a:rPr lang="zh-CN" altLang="en-US" kern="0" dirty="0"/>
              <a:t>安全性：加密传输</a:t>
            </a:r>
            <a:endParaRPr lang="en-US" altLang="zh-CN" kern="0" dirty="0"/>
          </a:p>
          <a:p>
            <a:pPr marL="342900" indent="-342900"/>
            <a:endParaRPr lang="en-US" altLang="zh-CN" kern="0" dirty="0"/>
          </a:p>
          <a:p>
            <a:pPr marL="342900" indent="-342900"/>
            <a:r>
              <a:rPr lang="zh-CN" altLang="en-US" kern="0" dirty="0"/>
              <a:t>系统响应时间：降低程序时间复杂度</a:t>
            </a:r>
            <a:endParaRPr lang="en-US" altLang="zh-CN" kern="0" dirty="0"/>
          </a:p>
          <a:p>
            <a:pPr marL="342900" indent="-342900"/>
            <a:endParaRPr lang="en-US" altLang="zh-CN" kern="0" dirty="0"/>
          </a:p>
          <a:p>
            <a:pPr marL="342900" indent="-342900"/>
            <a:r>
              <a:rPr lang="zh-CN" altLang="en-US" kern="0" dirty="0"/>
              <a:t>易操作性：友善</a:t>
            </a:r>
            <a:r>
              <a:rPr lang="en-US" altLang="zh-CN" kern="0" dirty="0"/>
              <a:t>UI</a:t>
            </a:r>
          </a:p>
          <a:p>
            <a:pPr marL="342900" indent="-342900"/>
            <a:endParaRPr lang="en-US" altLang="zh-CN" kern="0" dirty="0"/>
          </a:p>
          <a:p>
            <a:pPr marL="342900" indent="-342900"/>
            <a:r>
              <a:rPr lang="zh-CN" altLang="en-US" kern="0" dirty="0"/>
              <a:t>可移植性：支持</a:t>
            </a:r>
            <a:r>
              <a:rPr lang="en-US" altLang="zh-CN" kern="0" dirty="0"/>
              <a:t>PC</a:t>
            </a:r>
            <a:r>
              <a:rPr lang="zh-CN" altLang="en-US" kern="0" dirty="0"/>
              <a:t>端主流系统</a:t>
            </a:r>
            <a:r>
              <a:rPr lang="en-US" altLang="zh-CN" kern="0" dirty="0"/>
              <a:t>Windows</a:t>
            </a:r>
            <a:r>
              <a:rPr lang="zh-CN" altLang="en-US" kern="0" dirty="0"/>
              <a:t>、</a:t>
            </a:r>
            <a:r>
              <a:rPr lang="en-US" altLang="zh-CN" kern="0" dirty="0"/>
              <a:t>Linux</a:t>
            </a:r>
          </a:p>
          <a:p>
            <a:pPr marL="342900" indent="-342900"/>
            <a:endParaRPr lang="en-US" altLang="zh-CN" kern="0" dirty="0"/>
          </a:p>
        </p:txBody>
      </p:sp>
    </p:spTree>
    <p:extLst>
      <p:ext uri="{BB962C8B-B14F-4D97-AF65-F5344CB8AC3E}">
        <p14:creationId xmlns:p14="http://schemas.microsoft.com/office/powerpoint/2010/main" val="413737011"/>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pPr algn="ctr"/>
            <a:r>
              <a:rPr lang="zh-CN" altLang="en-US" sz="4800" dirty="0">
                <a:solidFill>
                  <a:schemeClr val="tx1"/>
                </a:solidFill>
                <a:latin typeface="+mj-ea"/>
                <a:ea typeface="+mj-ea"/>
              </a:rPr>
              <a:t>设计概要</a:t>
            </a:r>
            <a:r>
              <a:rPr lang="en-US" altLang="zh-CN" sz="4800" dirty="0">
                <a:solidFill>
                  <a:schemeClr val="tx1"/>
                </a:solidFill>
                <a:latin typeface="+mj-ea"/>
                <a:ea typeface="+mj-ea"/>
              </a:rPr>
              <a:t>(Outline of the Design)</a:t>
            </a:r>
            <a:endParaRPr sz="4800" dirty="0">
              <a:solidFill>
                <a:schemeClr val="tx1"/>
              </a:solidFill>
              <a:latin typeface="+mj-ea"/>
              <a:ea typeface="+mj-ea"/>
            </a:endParaRPr>
          </a:p>
        </p:txBody>
      </p:sp>
      <p:sp>
        <p:nvSpPr>
          <p:cNvPr id="144" name="Google Shape;144;p20"/>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12</a:t>
            </a:fld>
            <a:endParaRPr kern="0">
              <a:solidFill>
                <a:srgbClr val="0091EA"/>
              </a:solidFill>
            </a:endParaRPr>
          </a:p>
        </p:txBody>
      </p:sp>
      <p:sp>
        <p:nvSpPr>
          <p:cNvPr id="5" name="Google Shape;141;p20">
            <a:extLst>
              <a:ext uri="{FF2B5EF4-FFF2-40B4-BE49-F238E27FC236}">
                <a16:creationId xmlns:a16="http://schemas.microsoft.com/office/drawing/2014/main" id="{92A15380-7BD3-4565-9639-DE50A43A458D}"/>
              </a:ext>
            </a:extLst>
          </p:cNvPr>
          <p:cNvSpPr txBox="1">
            <a:spLocks noGrp="1"/>
          </p:cNvSpPr>
          <p:nvPr>
            <p:ph type="body" idx="1"/>
          </p:nvPr>
        </p:nvSpPr>
        <p:spPr>
          <a:xfrm>
            <a:off x="1048199" y="1600200"/>
            <a:ext cx="10387117" cy="4967600"/>
          </a:xfrm>
          <a:prstGeom prst="rect">
            <a:avLst/>
          </a:prstGeom>
        </p:spPr>
        <p:txBody>
          <a:bodyPr spcFirstLastPara="1" wrap="square" lIns="121900" tIns="121900" rIns="121900" bIns="121900" anchor="t" anchorCtr="0">
            <a:noAutofit/>
          </a:bodyPr>
          <a:lstStyle/>
          <a:p>
            <a:pPr marL="609585" lvl="1" indent="0">
              <a:buNone/>
            </a:pPr>
            <a:endParaRPr lang="en-US" altLang="zh-CN" dirty="0"/>
          </a:p>
          <a:p>
            <a:pPr marL="342900" indent="-342900"/>
            <a:endParaRPr lang="en-US" altLang="zh-CN" dirty="0"/>
          </a:p>
        </p:txBody>
      </p:sp>
      <p:sp>
        <p:nvSpPr>
          <p:cNvPr id="6" name="Google Shape;141;p20">
            <a:extLst>
              <a:ext uri="{FF2B5EF4-FFF2-40B4-BE49-F238E27FC236}">
                <a16:creationId xmlns:a16="http://schemas.microsoft.com/office/drawing/2014/main" id="{DBD049A0-C50C-482A-85B9-98F7DCB467E4}"/>
              </a:ext>
            </a:extLst>
          </p:cNvPr>
          <p:cNvSpPr txBox="1">
            <a:spLocks/>
          </p:cNvSpPr>
          <p:nvPr/>
        </p:nvSpPr>
        <p:spPr>
          <a:xfrm>
            <a:off x="1200599" y="1752600"/>
            <a:ext cx="10387117" cy="4967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609585" marR="0" lvl="0" indent="-457189" algn="l" rtl="0">
              <a:lnSpc>
                <a:spcPct val="100000"/>
              </a:lnSpc>
              <a:spcBef>
                <a:spcPts val="800"/>
              </a:spcBef>
              <a:spcAft>
                <a:spcPts val="0"/>
              </a:spcAft>
              <a:buClr>
                <a:schemeClr val="accent4"/>
              </a:buClr>
              <a:buSzPts val="1800"/>
              <a:buFont typeface="Source Sans Pro"/>
              <a:buChar char="◎"/>
              <a:defRPr sz="2400" b="0" i="0" u="none" strike="noStrike" cap="none">
                <a:solidFill>
                  <a:schemeClr val="dk1"/>
                </a:solidFill>
                <a:latin typeface="Source Sans Pro"/>
                <a:ea typeface="Source Sans Pro"/>
                <a:cs typeface="Source Sans Pro"/>
                <a:sym typeface="Source Sans Pro"/>
              </a:defRPr>
            </a:lvl1pPr>
            <a:lvl2pPr marL="1219170" marR="0" lvl="1" indent="-457189" algn="l" rtl="0">
              <a:lnSpc>
                <a:spcPct val="100000"/>
              </a:lnSpc>
              <a:spcBef>
                <a:spcPts val="0"/>
              </a:spcBef>
              <a:spcAft>
                <a:spcPts val="0"/>
              </a:spcAft>
              <a:buClr>
                <a:schemeClr val="accent4"/>
              </a:buClr>
              <a:buSzPts val="1800"/>
              <a:buFont typeface="Source Sans Pro"/>
              <a:buChar char="○"/>
              <a:defRPr sz="2400" b="0" i="0" u="none" strike="noStrike" cap="none">
                <a:solidFill>
                  <a:schemeClr val="dk1"/>
                </a:solidFill>
                <a:latin typeface="Source Sans Pro"/>
                <a:ea typeface="Source Sans Pro"/>
                <a:cs typeface="Source Sans Pro"/>
                <a:sym typeface="Source Sans Pro"/>
              </a:defRPr>
            </a:lvl2pPr>
            <a:lvl3pPr marL="1828754" marR="0" lvl="2" indent="-457189" algn="l" rtl="0">
              <a:lnSpc>
                <a:spcPct val="100000"/>
              </a:lnSpc>
              <a:spcBef>
                <a:spcPts val="0"/>
              </a:spcBef>
              <a:spcAft>
                <a:spcPts val="0"/>
              </a:spcAft>
              <a:buClr>
                <a:schemeClr val="accent4"/>
              </a:buClr>
              <a:buSzPts val="1800"/>
              <a:buFont typeface="Source Sans Pro"/>
              <a:buChar char="◉"/>
              <a:defRPr sz="2400" b="0" i="0" u="none" strike="noStrike" cap="none">
                <a:solidFill>
                  <a:schemeClr val="dk1"/>
                </a:solidFill>
                <a:latin typeface="Source Sans Pro"/>
                <a:ea typeface="Source Sans Pro"/>
                <a:cs typeface="Source Sans Pro"/>
                <a:sym typeface="Source Sans Pro"/>
              </a:defRPr>
            </a:lvl3pPr>
            <a:lvl4pPr marL="2438339" marR="0" lvl="3" indent="-457189"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3047924" marR="0" lvl="4" indent="-457189"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3657509" marR="0" lvl="5" indent="-457189"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4267093" marR="0" lvl="6" indent="-457189"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4876678" marR="0" lvl="7" indent="-457189"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5486263" marR="0" lvl="8" indent="-457189"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342900" indent="-342900"/>
            <a:r>
              <a:rPr lang="zh-CN" altLang="en-US" kern="0" dirty="0"/>
              <a:t>服务器端：</a:t>
            </a:r>
            <a:endParaRPr lang="en-US" altLang="zh-CN" kern="0" dirty="0"/>
          </a:p>
          <a:p>
            <a:pPr marL="952485" lvl="1" indent="-342900"/>
            <a:r>
              <a:rPr lang="zh-CN" altLang="en-US" kern="0" dirty="0"/>
              <a:t>建立连接，监听是否有客户端连接或断开</a:t>
            </a:r>
            <a:endParaRPr lang="en-US" altLang="zh-CN" kern="0" dirty="0"/>
          </a:p>
          <a:p>
            <a:pPr marL="952485" lvl="1" indent="-342900"/>
            <a:r>
              <a:rPr lang="zh-CN" altLang="en-US" kern="0" dirty="0"/>
              <a:t>收发来自客户端的消息</a:t>
            </a:r>
            <a:endParaRPr lang="en-US" altLang="zh-CN" kern="0" dirty="0"/>
          </a:p>
          <a:p>
            <a:pPr marL="952485" lvl="1" indent="-342900"/>
            <a:r>
              <a:rPr lang="zh-CN" altLang="en-US" kern="0" dirty="0"/>
              <a:t>创建和更新数据库端的信息</a:t>
            </a:r>
            <a:endParaRPr lang="en-US" altLang="zh-CN" kern="0" dirty="0"/>
          </a:p>
          <a:p>
            <a:pPr marL="342900" indent="-342900"/>
            <a:r>
              <a:rPr lang="zh-CN" altLang="en-US" kern="0" dirty="0"/>
              <a:t>客户端：</a:t>
            </a:r>
            <a:endParaRPr lang="en-US" altLang="zh-CN" kern="0" dirty="0"/>
          </a:p>
          <a:p>
            <a:pPr marL="952485" lvl="1" indent="-342900"/>
            <a:r>
              <a:rPr lang="zh-CN" altLang="en-US" kern="0" dirty="0"/>
              <a:t>与服务器建立通信并登录</a:t>
            </a:r>
            <a:endParaRPr lang="en-US" altLang="zh-CN" kern="0" dirty="0"/>
          </a:p>
          <a:p>
            <a:pPr marL="952485" lvl="1" indent="-342900"/>
            <a:r>
              <a:rPr lang="zh-CN" altLang="en-US" kern="0" dirty="0"/>
              <a:t>聊天：发送和接受消息</a:t>
            </a:r>
            <a:endParaRPr lang="en-US" altLang="zh-CN" kern="0" dirty="0"/>
          </a:p>
          <a:p>
            <a:pPr marL="952485" lvl="1" indent="-342900"/>
            <a:r>
              <a:rPr lang="zh-CN" altLang="en-US" kern="0" dirty="0"/>
              <a:t>上传和下载文件</a:t>
            </a:r>
            <a:endParaRPr lang="en-US" altLang="zh-CN" kern="0" dirty="0"/>
          </a:p>
          <a:p>
            <a:pPr marL="952485" lvl="1" indent="-342900"/>
            <a:r>
              <a:rPr lang="zh-CN" altLang="en-US" kern="0" dirty="0"/>
              <a:t>修改数据库的信息</a:t>
            </a:r>
            <a:endParaRPr lang="en-US" altLang="zh-CN" kern="0" dirty="0"/>
          </a:p>
          <a:p>
            <a:pPr marL="342900" indent="-342900"/>
            <a:r>
              <a:rPr lang="zh-CN" altLang="en-US" kern="0" dirty="0"/>
              <a:t>数据库：</a:t>
            </a:r>
            <a:endParaRPr lang="en-US" altLang="zh-CN" kern="0" dirty="0"/>
          </a:p>
          <a:p>
            <a:pPr marL="952485" lvl="1" indent="-342900"/>
            <a:r>
              <a:rPr lang="zh-CN" altLang="en-US" kern="0" dirty="0"/>
              <a:t>储存用户信息</a:t>
            </a:r>
            <a:endParaRPr lang="en-US" altLang="zh-CN" kern="0" dirty="0"/>
          </a:p>
          <a:p>
            <a:pPr marL="952485" lvl="1" indent="-342900"/>
            <a:endParaRPr lang="en-US" altLang="zh-CN" kern="0" dirty="0"/>
          </a:p>
        </p:txBody>
      </p:sp>
    </p:spTree>
    <p:extLst>
      <p:ext uri="{BB962C8B-B14F-4D97-AF65-F5344CB8AC3E}">
        <p14:creationId xmlns:p14="http://schemas.microsoft.com/office/powerpoint/2010/main" val="1735026069"/>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pPr algn="ctr"/>
            <a:r>
              <a:rPr lang="zh-CN" altLang="en-US" sz="4800" dirty="0">
                <a:solidFill>
                  <a:schemeClr val="tx1"/>
                </a:solidFill>
                <a:latin typeface="+mj-ea"/>
                <a:ea typeface="+mj-ea"/>
              </a:rPr>
              <a:t>主要设计问题</a:t>
            </a:r>
            <a:r>
              <a:rPr lang="en-US" altLang="zh-CN" sz="4800" dirty="0">
                <a:solidFill>
                  <a:schemeClr val="tx1"/>
                </a:solidFill>
                <a:latin typeface="+mj-ea"/>
                <a:ea typeface="+mj-ea"/>
              </a:rPr>
              <a:t>(Major design issues)</a:t>
            </a:r>
            <a:endParaRPr sz="4800" dirty="0">
              <a:solidFill>
                <a:schemeClr val="tx1"/>
              </a:solidFill>
              <a:latin typeface="+mj-ea"/>
              <a:ea typeface="+mj-ea"/>
            </a:endParaRPr>
          </a:p>
        </p:txBody>
      </p:sp>
      <p:sp>
        <p:nvSpPr>
          <p:cNvPr id="144" name="Google Shape;144;p20"/>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13</a:t>
            </a:fld>
            <a:endParaRPr kern="0">
              <a:solidFill>
                <a:srgbClr val="0091EA"/>
              </a:solidFill>
            </a:endParaRPr>
          </a:p>
        </p:txBody>
      </p:sp>
      <p:sp>
        <p:nvSpPr>
          <p:cNvPr id="5" name="Google Shape;141;p20">
            <a:extLst>
              <a:ext uri="{FF2B5EF4-FFF2-40B4-BE49-F238E27FC236}">
                <a16:creationId xmlns:a16="http://schemas.microsoft.com/office/drawing/2014/main" id="{92A15380-7BD3-4565-9639-DE50A43A458D}"/>
              </a:ext>
            </a:extLst>
          </p:cNvPr>
          <p:cNvSpPr txBox="1">
            <a:spLocks noGrp="1"/>
          </p:cNvSpPr>
          <p:nvPr>
            <p:ph type="body" idx="1"/>
          </p:nvPr>
        </p:nvSpPr>
        <p:spPr>
          <a:xfrm>
            <a:off x="1048199" y="1600200"/>
            <a:ext cx="10387117" cy="4967600"/>
          </a:xfrm>
          <a:prstGeom prst="rect">
            <a:avLst/>
          </a:prstGeom>
        </p:spPr>
        <p:txBody>
          <a:bodyPr spcFirstLastPara="1" wrap="square" lIns="121900" tIns="121900" rIns="121900" bIns="121900" anchor="t" anchorCtr="0">
            <a:noAutofit/>
          </a:bodyPr>
          <a:lstStyle/>
          <a:p>
            <a:pPr marL="609585" lvl="1" indent="0">
              <a:buNone/>
            </a:pPr>
            <a:endParaRPr lang="en-US" altLang="zh-CN" dirty="0"/>
          </a:p>
          <a:p>
            <a:pPr marL="342900" indent="-342900"/>
            <a:endParaRPr lang="en-US" altLang="zh-CN" dirty="0"/>
          </a:p>
        </p:txBody>
      </p:sp>
      <p:sp>
        <p:nvSpPr>
          <p:cNvPr id="6" name="Google Shape;141;p20">
            <a:extLst>
              <a:ext uri="{FF2B5EF4-FFF2-40B4-BE49-F238E27FC236}">
                <a16:creationId xmlns:a16="http://schemas.microsoft.com/office/drawing/2014/main" id="{DBD049A0-C50C-482A-85B9-98F7DCB467E4}"/>
              </a:ext>
            </a:extLst>
          </p:cNvPr>
          <p:cNvSpPr txBox="1">
            <a:spLocks/>
          </p:cNvSpPr>
          <p:nvPr/>
        </p:nvSpPr>
        <p:spPr>
          <a:xfrm>
            <a:off x="1200599" y="1752600"/>
            <a:ext cx="10387117" cy="4967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609585" marR="0" lvl="0" indent="-457189" algn="l" rtl="0">
              <a:lnSpc>
                <a:spcPct val="100000"/>
              </a:lnSpc>
              <a:spcBef>
                <a:spcPts val="800"/>
              </a:spcBef>
              <a:spcAft>
                <a:spcPts val="0"/>
              </a:spcAft>
              <a:buClr>
                <a:schemeClr val="accent4"/>
              </a:buClr>
              <a:buSzPts val="1800"/>
              <a:buFont typeface="Source Sans Pro"/>
              <a:buChar char="◎"/>
              <a:defRPr sz="2400" b="0" i="0" u="none" strike="noStrike" cap="none">
                <a:solidFill>
                  <a:schemeClr val="dk1"/>
                </a:solidFill>
                <a:latin typeface="Source Sans Pro"/>
                <a:ea typeface="Source Sans Pro"/>
                <a:cs typeface="Source Sans Pro"/>
                <a:sym typeface="Source Sans Pro"/>
              </a:defRPr>
            </a:lvl1pPr>
            <a:lvl2pPr marL="1219170" marR="0" lvl="1" indent="-457189" algn="l" rtl="0">
              <a:lnSpc>
                <a:spcPct val="100000"/>
              </a:lnSpc>
              <a:spcBef>
                <a:spcPts val="0"/>
              </a:spcBef>
              <a:spcAft>
                <a:spcPts val="0"/>
              </a:spcAft>
              <a:buClr>
                <a:schemeClr val="accent4"/>
              </a:buClr>
              <a:buSzPts val="1800"/>
              <a:buFont typeface="Source Sans Pro"/>
              <a:buChar char="○"/>
              <a:defRPr sz="2400" b="0" i="0" u="none" strike="noStrike" cap="none">
                <a:solidFill>
                  <a:schemeClr val="dk1"/>
                </a:solidFill>
                <a:latin typeface="Source Sans Pro"/>
                <a:ea typeface="Source Sans Pro"/>
                <a:cs typeface="Source Sans Pro"/>
                <a:sym typeface="Source Sans Pro"/>
              </a:defRPr>
            </a:lvl2pPr>
            <a:lvl3pPr marL="1828754" marR="0" lvl="2" indent="-457189" algn="l" rtl="0">
              <a:lnSpc>
                <a:spcPct val="100000"/>
              </a:lnSpc>
              <a:spcBef>
                <a:spcPts val="0"/>
              </a:spcBef>
              <a:spcAft>
                <a:spcPts val="0"/>
              </a:spcAft>
              <a:buClr>
                <a:schemeClr val="accent4"/>
              </a:buClr>
              <a:buSzPts val="1800"/>
              <a:buFont typeface="Source Sans Pro"/>
              <a:buChar char="◉"/>
              <a:defRPr sz="2400" b="0" i="0" u="none" strike="noStrike" cap="none">
                <a:solidFill>
                  <a:schemeClr val="dk1"/>
                </a:solidFill>
                <a:latin typeface="Source Sans Pro"/>
                <a:ea typeface="Source Sans Pro"/>
                <a:cs typeface="Source Sans Pro"/>
                <a:sym typeface="Source Sans Pro"/>
              </a:defRPr>
            </a:lvl3pPr>
            <a:lvl4pPr marL="2438339" marR="0" lvl="3" indent="-457189"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3047924" marR="0" lvl="4" indent="-457189"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3657509" marR="0" lvl="5" indent="-457189"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4267093" marR="0" lvl="6" indent="-457189"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4876678" marR="0" lvl="7" indent="-457189"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5486263" marR="0" lvl="8" indent="-457189"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342900" indent="-342900"/>
            <a:r>
              <a:rPr lang="zh-CN" altLang="en-US" kern="0" dirty="0"/>
              <a:t>如何将数据库和服务器端连接</a:t>
            </a:r>
            <a:endParaRPr lang="en-US" altLang="zh-CN" kern="0" dirty="0"/>
          </a:p>
          <a:p>
            <a:pPr marL="342900" indent="-342900"/>
            <a:r>
              <a:rPr lang="zh-CN" altLang="en-US" kern="0" dirty="0"/>
              <a:t>如何实现用户之间的通信</a:t>
            </a:r>
            <a:endParaRPr lang="en-US" altLang="zh-CN" kern="0" dirty="0"/>
          </a:p>
          <a:p>
            <a:pPr marL="342900" indent="-342900"/>
            <a:r>
              <a:rPr lang="zh-CN" altLang="en-US" kern="0" dirty="0"/>
              <a:t>如何实现即时通讯</a:t>
            </a:r>
            <a:endParaRPr lang="en-US" altLang="zh-CN" kern="0" dirty="0"/>
          </a:p>
          <a:p>
            <a:pPr marL="342900" indent="-342900"/>
            <a:r>
              <a:rPr lang="zh-CN" altLang="en-US" kern="0" dirty="0"/>
              <a:t>如何实现加密通讯</a:t>
            </a:r>
            <a:endParaRPr lang="en-US" altLang="zh-CN" kern="0" dirty="0"/>
          </a:p>
          <a:p>
            <a:pPr marL="342900" indent="-342900"/>
            <a:r>
              <a:rPr lang="zh-CN" altLang="en-US" kern="0" dirty="0"/>
              <a:t>备选方案（</a:t>
            </a:r>
            <a:r>
              <a:rPr lang="en-GB" altLang="zh-CN" kern="0" dirty="0"/>
              <a:t>Alternatives</a:t>
            </a:r>
            <a:r>
              <a:rPr lang="zh-CN" altLang="en-US" kern="0" dirty="0"/>
              <a:t>）</a:t>
            </a:r>
            <a:endParaRPr lang="en-US" altLang="zh-CN" kern="0" dirty="0"/>
          </a:p>
          <a:p>
            <a:pPr marL="952485" lvl="1" indent="-342900"/>
            <a:r>
              <a:rPr lang="zh-CN" altLang="en-US" kern="0" dirty="0"/>
              <a:t>备用服务器</a:t>
            </a:r>
            <a:endParaRPr lang="en-US" altLang="zh-CN" kern="0" dirty="0"/>
          </a:p>
          <a:p>
            <a:pPr marL="952485" lvl="1" indent="-342900"/>
            <a:r>
              <a:rPr lang="zh-CN" altLang="en-US" kern="0" dirty="0"/>
              <a:t>公司制定主机作为服务器</a:t>
            </a:r>
            <a:endParaRPr lang="en-US" altLang="zh-CN" kern="0" dirty="0"/>
          </a:p>
          <a:p>
            <a:pPr marL="952485" lvl="1" indent="-342900"/>
            <a:r>
              <a:rPr lang="zh-CN" altLang="en-US" kern="0" dirty="0"/>
              <a:t>租赁云服务器</a:t>
            </a:r>
            <a:endParaRPr lang="en-US" altLang="zh-CN" kern="0" dirty="0"/>
          </a:p>
        </p:txBody>
      </p:sp>
    </p:spTree>
    <p:extLst>
      <p:ext uri="{BB962C8B-B14F-4D97-AF65-F5344CB8AC3E}">
        <p14:creationId xmlns:p14="http://schemas.microsoft.com/office/powerpoint/2010/main" val="577565884"/>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pPr algn="ctr"/>
            <a:r>
              <a:rPr lang="zh-CN" altLang="en-US" sz="4800" dirty="0">
                <a:solidFill>
                  <a:schemeClr val="tx1"/>
                </a:solidFill>
                <a:latin typeface="+mj-ea"/>
                <a:ea typeface="+mj-ea"/>
              </a:rPr>
              <a:t>其他设计细节</a:t>
            </a:r>
            <a:endParaRPr sz="4800" dirty="0">
              <a:solidFill>
                <a:schemeClr val="tx1"/>
              </a:solidFill>
              <a:latin typeface="+mj-ea"/>
              <a:ea typeface="+mj-ea"/>
            </a:endParaRPr>
          </a:p>
        </p:txBody>
      </p:sp>
      <p:sp>
        <p:nvSpPr>
          <p:cNvPr id="144" name="Google Shape;144;p20"/>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14</a:t>
            </a:fld>
            <a:endParaRPr kern="0">
              <a:solidFill>
                <a:srgbClr val="0091EA"/>
              </a:solidFill>
            </a:endParaRPr>
          </a:p>
        </p:txBody>
      </p:sp>
      <p:pic>
        <p:nvPicPr>
          <p:cNvPr id="3" name="图片 2">
            <a:extLst>
              <a:ext uri="{FF2B5EF4-FFF2-40B4-BE49-F238E27FC236}">
                <a16:creationId xmlns:a16="http://schemas.microsoft.com/office/drawing/2014/main" id="{5FB168C5-200F-4E69-8D3D-A5FCA856297E}"/>
              </a:ext>
            </a:extLst>
          </p:cNvPr>
          <p:cNvPicPr>
            <a:picLocks noChangeAspect="1"/>
          </p:cNvPicPr>
          <p:nvPr/>
        </p:nvPicPr>
        <p:blipFill>
          <a:blip r:embed="rId3"/>
          <a:stretch>
            <a:fillRect/>
          </a:stretch>
        </p:blipFill>
        <p:spPr>
          <a:xfrm>
            <a:off x="3520569" y="1347627"/>
            <a:ext cx="6753422" cy="5402738"/>
          </a:xfrm>
          <a:prstGeom prst="rect">
            <a:avLst/>
          </a:prstGeom>
        </p:spPr>
      </p:pic>
      <p:sp>
        <p:nvSpPr>
          <p:cNvPr id="4" name="文本框 3">
            <a:extLst>
              <a:ext uri="{FF2B5EF4-FFF2-40B4-BE49-F238E27FC236}">
                <a16:creationId xmlns:a16="http://schemas.microsoft.com/office/drawing/2014/main" id="{C3B3AF01-81E0-4EA7-840F-AB4C94020C37}"/>
              </a:ext>
            </a:extLst>
          </p:cNvPr>
          <p:cNvSpPr txBox="1"/>
          <p:nvPr/>
        </p:nvSpPr>
        <p:spPr>
          <a:xfrm>
            <a:off x="2650760" y="1347627"/>
            <a:ext cx="2147776" cy="369332"/>
          </a:xfrm>
          <a:prstGeom prst="rect">
            <a:avLst/>
          </a:prstGeom>
          <a:noFill/>
        </p:spPr>
        <p:txBody>
          <a:bodyPr wrap="square" rtlCol="0">
            <a:spAutoFit/>
          </a:bodyPr>
          <a:lstStyle/>
          <a:p>
            <a:r>
              <a:rPr lang="zh-CN" altLang="en-US" b="1" dirty="0"/>
              <a:t>用例图：</a:t>
            </a:r>
          </a:p>
        </p:txBody>
      </p:sp>
    </p:spTree>
    <p:extLst>
      <p:ext uri="{BB962C8B-B14F-4D97-AF65-F5344CB8AC3E}">
        <p14:creationId xmlns:p14="http://schemas.microsoft.com/office/powerpoint/2010/main" val="3298182611"/>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pPr algn="ctr"/>
            <a:r>
              <a:rPr lang="zh-CN" altLang="en-US" sz="4800" dirty="0">
                <a:solidFill>
                  <a:schemeClr val="tx1"/>
                </a:solidFill>
                <a:latin typeface="+mj-ea"/>
                <a:ea typeface="+mj-ea"/>
              </a:rPr>
              <a:t>其他设计细节</a:t>
            </a:r>
            <a:endParaRPr sz="4800" dirty="0">
              <a:solidFill>
                <a:schemeClr val="tx1"/>
              </a:solidFill>
              <a:latin typeface="+mj-ea"/>
              <a:ea typeface="+mj-ea"/>
            </a:endParaRPr>
          </a:p>
        </p:txBody>
      </p:sp>
      <p:sp>
        <p:nvSpPr>
          <p:cNvPr id="144" name="Google Shape;144;p20"/>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15</a:t>
            </a:fld>
            <a:endParaRPr kern="0">
              <a:solidFill>
                <a:srgbClr val="0091EA"/>
              </a:solidFill>
            </a:endParaRPr>
          </a:p>
        </p:txBody>
      </p:sp>
      <p:sp>
        <p:nvSpPr>
          <p:cNvPr id="4" name="文本框 3">
            <a:extLst>
              <a:ext uri="{FF2B5EF4-FFF2-40B4-BE49-F238E27FC236}">
                <a16:creationId xmlns:a16="http://schemas.microsoft.com/office/drawing/2014/main" id="{C3B3AF01-81E0-4EA7-840F-AB4C94020C37}"/>
              </a:ext>
            </a:extLst>
          </p:cNvPr>
          <p:cNvSpPr txBox="1"/>
          <p:nvPr/>
        </p:nvSpPr>
        <p:spPr>
          <a:xfrm>
            <a:off x="2650760" y="1347627"/>
            <a:ext cx="2147776" cy="369332"/>
          </a:xfrm>
          <a:prstGeom prst="rect">
            <a:avLst/>
          </a:prstGeom>
          <a:noFill/>
        </p:spPr>
        <p:txBody>
          <a:bodyPr wrap="square" rtlCol="0">
            <a:spAutoFit/>
          </a:bodyPr>
          <a:lstStyle/>
          <a:p>
            <a:r>
              <a:rPr lang="zh-CN" altLang="en-US" b="1" dirty="0"/>
              <a:t>类图（服务器）：</a:t>
            </a:r>
          </a:p>
        </p:txBody>
      </p:sp>
      <p:pic>
        <p:nvPicPr>
          <p:cNvPr id="5" name="图片 4">
            <a:extLst>
              <a:ext uri="{FF2B5EF4-FFF2-40B4-BE49-F238E27FC236}">
                <a16:creationId xmlns:a16="http://schemas.microsoft.com/office/drawing/2014/main" id="{0C2539CC-1D6D-4778-9924-712958D1B2C6}"/>
              </a:ext>
            </a:extLst>
          </p:cNvPr>
          <p:cNvPicPr>
            <a:picLocks noChangeAspect="1"/>
          </p:cNvPicPr>
          <p:nvPr/>
        </p:nvPicPr>
        <p:blipFill>
          <a:blip r:embed="rId3"/>
          <a:stretch>
            <a:fillRect/>
          </a:stretch>
        </p:blipFill>
        <p:spPr>
          <a:xfrm>
            <a:off x="2535864" y="1867829"/>
            <a:ext cx="8933121" cy="4296241"/>
          </a:xfrm>
          <a:prstGeom prst="rect">
            <a:avLst/>
          </a:prstGeom>
        </p:spPr>
      </p:pic>
    </p:spTree>
    <p:extLst>
      <p:ext uri="{BB962C8B-B14F-4D97-AF65-F5344CB8AC3E}">
        <p14:creationId xmlns:p14="http://schemas.microsoft.com/office/powerpoint/2010/main" val="4137349727"/>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pPr algn="ctr"/>
            <a:r>
              <a:rPr lang="zh-CN" altLang="en-US" sz="4800" dirty="0">
                <a:solidFill>
                  <a:schemeClr val="tx1"/>
                </a:solidFill>
                <a:latin typeface="+mj-ea"/>
                <a:ea typeface="+mj-ea"/>
              </a:rPr>
              <a:t>其他设计细节</a:t>
            </a:r>
            <a:endParaRPr sz="4800" dirty="0">
              <a:solidFill>
                <a:schemeClr val="tx1"/>
              </a:solidFill>
              <a:latin typeface="+mj-ea"/>
              <a:ea typeface="+mj-ea"/>
            </a:endParaRPr>
          </a:p>
        </p:txBody>
      </p:sp>
      <p:sp>
        <p:nvSpPr>
          <p:cNvPr id="144" name="Google Shape;144;p20"/>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16</a:t>
            </a:fld>
            <a:endParaRPr kern="0">
              <a:solidFill>
                <a:srgbClr val="0091EA"/>
              </a:solidFill>
            </a:endParaRPr>
          </a:p>
        </p:txBody>
      </p:sp>
      <p:sp>
        <p:nvSpPr>
          <p:cNvPr id="4" name="文本框 3">
            <a:extLst>
              <a:ext uri="{FF2B5EF4-FFF2-40B4-BE49-F238E27FC236}">
                <a16:creationId xmlns:a16="http://schemas.microsoft.com/office/drawing/2014/main" id="{C3B3AF01-81E0-4EA7-840F-AB4C94020C37}"/>
              </a:ext>
            </a:extLst>
          </p:cNvPr>
          <p:cNvSpPr txBox="1"/>
          <p:nvPr/>
        </p:nvSpPr>
        <p:spPr>
          <a:xfrm>
            <a:off x="2650760" y="1347627"/>
            <a:ext cx="2147776" cy="369332"/>
          </a:xfrm>
          <a:prstGeom prst="rect">
            <a:avLst/>
          </a:prstGeom>
          <a:noFill/>
        </p:spPr>
        <p:txBody>
          <a:bodyPr wrap="square" rtlCol="0">
            <a:spAutoFit/>
          </a:bodyPr>
          <a:lstStyle/>
          <a:p>
            <a:r>
              <a:rPr lang="zh-CN" altLang="en-US" b="1" dirty="0"/>
              <a:t>类图（客户端）：</a:t>
            </a:r>
          </a:p>
        </p:txBody>
      </p:sp>
      <p:pic>
        <p:nvPicPr>
          <p:cNvPr id="3" name="图片 2">
            <a:extLst>
              <a:ext uri="{FF2B5EF4-FFF2-40B4-BE49-F238E27FC236}">
                <a16:creationId xmlns:a16="http://schemas.microsoft.com/office/drawing/2014/main" id="{47EE7D66-16E8-4D8B-A076-0A79ED06ED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3285" y="1693930"/>
            <a:ext cx="4257835" cy="5164070"/>
          </a:xfrm>
          <a:prstGeom prst="rect">
            <a:avLst/>
          </a:prstGeom>
        </p:spPr>
      </p:pic>
    </p:spTree>
    <p:extLst>
      <p:ext uri="{BB962C8B-B14F-4D97-AF65-F5344CB8AC3E}">
        <p14:creationId xmlns:p14="http://schemas.microsoft.com/office/powerpoint/2010/main" val="1189354306"/>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pPr algn="ctr"/>
            <a:r>
              <a:rPr lang="zh-CN" altLang="en-US" sz="4800" dirty="0">
                <a:solidFill>
                  <a:schemeClr val="tx1"/>
                </a:solidFill>
                <a:latin typeface="+mj-ea"/>
                <a:ea typeface="+mj-ea"/>
              </a:rPr>
              <a:t>其他设计细节</a:t>
            </a:r>
            <a:endParaRPr sz="4800" dirty="0">
              <a:solidFill>
                <a:schemeClr val="tx1"/>
              </a:solidFill>
              <a:latin typeface="+mj-ea"/>
              <a:ea typeface="+mj-ea"/>
            </a:endParaRPr>
          </a:p>
        </p:txBody>
      </p:sp>
      <p:sp>
        <p:nvSpPr>
          <p:cNvPr id="144" name="Google Shape;144;p20"/>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17</a:t>
            </a:fld>
            <a:endParaRPr kern="0">
              <a:solidFill>
                <a:srgbClr val="0091EA"/>
              </a:solidFill>
            </a:endParaRPr>
          </a:p>
        </p:txBody>
      </p:sp>
      <p:sp>
        <p:nvSpPr>
          <p:cNvPr id="4" name="文本框 3">
            <a:extLst>
              <a:ext uri="{FF2B5EF4-FFF2-40B4-BE49-F238E27FC236}">
                <a16:creationId xmlns:a16="http://schemas.microsoft.com/office/drawing/2014/main" id="{C3B3AF01-81E0-4EA7-840F-AB4C94020C37}"/>
              </a:ext>
            </a:extLst>
          </p:cNvPr>
          <p:cNvSpPr txBox="1"/>
          <p:nvPr/>
        </p:nvSpPr>
        <p:spPr>
          <a:xfrm>
            <a:off x="1895848" y="1347627"/>
            <a:ext cx="2147776" cy="369332"/>
          </a:xfrm>
          <a:prstGeom prst="rect">
            <a:avLst/>
          </a:prstGeom>
          <a:noFill/>
        </p:spPr>
        <p:txBody>
          <a:bodyPr wrap="square" rtlCol="0">
            <a:spAutoFit/>
          </a:bodyPr>
          <a:lstStyle/>
          <a:p>
            <a:r>
              <a:rPr lang="zh-CN" altLang="en-US" b="1" dirty="0"/>
              <a:t>时序图（管理员）：</a:t>
            </a:r>
          </a:p>
        </p:txBody>
      </p:sp>
      <p:pic>
        <p:nvPicPr>
          <p:cNvPr id="3" name="图片 2">
            <a:extLst>
              <a:ext uri="{FF2B5EF4-FFF2-40B4-BE49-F238E27FC236}">
                <a16:creationId xmlns:a16="http://schemas.microsoft.com/office/drawing/2014/main" id="{952237A9-D149-43F0-93A8-D0FCA08069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1374" y="1347628"/>
            <a:ext cx="5296166" cy="5421754"/>
          </a:xfrm>
          <a:prstGeom prst="rect">
            <a:avLst/>
          </a:prstGeom>
        </p:spPr>
      </p:pic>
    </p:spTree>
    <p:extLst>
      <p:ext uri="{BB962C8B-B14F-4D97-AF65-F5344CB8AC3E}">
        <p14:creationId xmlns:p14="http://schemas.microsoft.com/office/powerpoint/2010/main" val="717610487"/>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pPr algn="ctr"/>
            <a:r>
              <a:rPr lang="zh-CN" altLang="en-US" sz="4800" dirty="0">
                <a:solidFill>
                  <a:schemeClr val="tx1"/>
                </a:solidFill>
                <a:latin typeface="+mj-ea"/>
                <a:ea typeface="+mj-ea"/>
              </a:rPr>
              <a:t>其他设计细节</a:t>
            </a:r>
            <a:endParaRPr sz="4800" dirty="0">
              <a:solidFill>
                <a:schemeClr val="tx1"/>
              </a:solidFill>
              <a:latin typeface="+mj-ea"/>
              <a:ea typeface="+mj-ea"/>
            </a:endParaRPr>
          </a:p>
        </p:txBody>
      </p:sp>
      <p:sp>
        <p:nvSpPr>
          <p:cNvPr id="144" name="Google Shape;144;p20"/>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18</a:t>
            </a:fld>
            <a:endParaRPr kern="0">
              <a:solidFill>
                <a:srgbClr val="0091EA"/>
              </a:solidFill>
            </a:endParaRPr>
          </a:p>
        </p:txBody>
      </p:sp>
      <p:sp>
        <p:nvSpPr>
          <p:cNvPr id="4" name="文本框 3">
            <a:extLst>
              <a:ext uri="{FF2B5EF4-FFF2-40B4-BE49-F238E27FC236}">
                <a16:creationId xmlns:a16="http://schemas.microsoft.com/office/drawing/2014/main" id="{C3B3AF01-81E0-4EA7-840F-AB4C94020C37}"/>
              </a:ext>
            </a:extLst>
          </p:cNvPr>
          <p:cNvSpPr txBox="1"/>
          <p:nvPr/>
        </p:nvSpPr>
        <p:spPr>
          <a:xfrm>
            <a:off x="1895848" y="1347627"/>
            <a:ext cx="2330594" cy="369332"/>
          </a:xfrm>
          <a:prstGeom prst="rect">
            <a:avLst/>
          </a:prstGeom>
          <a:noFill/>
        </p:spPr>
        <p:txBody>
          <a:bodyPr wrap="square" rtlCol="0">
            <a:spAutoFit/>
          </a:bodyPr>
          <a:lstStyle/>
          <a:p>
            <a:r>
              <a:rPr lang="zh-CN" altLang="en-US" b="1" dirty="0"/>
              <a:t>时序图（普通用户）：</a:t>
            </a:r>
          </a:p>
        </p:txBody>
      </p:sp>
      <p:pic>
        <p:nvPicPr>
          <p:cNvPr id="5" name="图片 4">
            <a:extLst>
              <a:ext uri="{FF2B5EF4-FFF2-40B4-BE49-F238E27FC236}">
                <a16:creationId xmlns:a16="http://schemas.microsoft.com/office/drawing/2014/main" id="{C08297B1-4312-4DEB-B102-7E6C45053B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302" y="1632647"/>
            <a:ext cx="4360489" cy="5199321"/>
          </a:xfrm>
          <a:prstGeom prst="rect">
            <a:avLst/>
          </a:prstGeom>
        </p:spPr>
      </p:pic>
      <p:pic>
        <p:nvPicPr>
          <p:cNvPr id="7" name="图片 6">
            <a:extLst>
              <a:ext uri="{FF2B5EF4-FFF2-40B4-BE49-F238E27FC236}">
                <a16:creationId xmlns:a16="http://schemas.microsoft.com/office/drawing/2014/main" id="{A30B0DDD-EB3B-4220-A68B-C7C026B587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1562" y="1532293"/>
            <a:ext cx="5460083" cy="5214456"/>
          </a:xfrm>
          <a:prstGeom prst="rect">
            <a:avLst/>
          </a:prstGeom>
        </p:spPr>
      </p:pic>
    </p:spTree>
    <p:extLst>
      <p:ext uri="{BB962C8B-B14F-4D97-AF65-F5344CB8AC3E}">
        <p14:creationId xmlns:p14="http://schemas.microsoft.com/office/powerpoint/2010/main" val="2660623930"/>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pPr algn="ctr"/>
            <a:r>
              <a:rPr lang="zh-CN" altLang="en-US" sz="4800" dirty="0">
                <a:solidFill>
                  <a:schemeClr val="tx1"/>
                </a:solidFill>
                <a:latin typeface="+mj-ea"/>
                <a:ea typeface="+mj-ea"/>
              </a:rPr>
              <a:t>其他设计细节</a:t>
            </a:r>
            <a:endParaRPr sz="4800" dirty="0">
              <a:solidFill>
                <a:schemeClr val="tx1"/>
              </a:solidFill>
              <a:latin typeface="+mj-ea"/>
              <a:ea typeface="+mj-ea"/>
            </a:endParaRPr>
          </a:p>
        </p:txBody>
      </p:sp>
      <p:sp>
        <p:nvSpPr>
          <p:cNvPr id="144" name="Google Shape;144;p20"/>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19</a:t>
            </a:fld>
            <a:endParaRPr kern="0">
              <a:solidFill>
                <a:srgbClr val="0091EA"/>
              </a:solidFill>
            </a:endParaRPr>
          </a:p>
        </p:txBody>
      </p:sp>
      <p:sp>
        <p:nvSpPr>
          <p:cNvPr id="4" name="文本框 3">
            <a:extLst>
              <a:ext uri="{FF2B5EF4-FFF2-40B4-BE49-F238E27FC236}">
                <a16:creationId xmlns:a16="http://schemas.microsoft.com/office/drawing/2014/main" id="{C3B3AF01-81E0-4EA7-840F-AB4C94020C37}"/>
              </a:ext>
            </a:extLst>
          </p:cNvPr>
          <p:cNvSpPr txBox="1"/>
          <p:nvPr/>
        </p:nvSpPr>
        <p:spPr>
          <a:xfrm>
            <a:off x="1895848" y="1347627"/>
            <a:ext cx="2330594" cy="369332"/>
          </a:xfrm>
          <a:prstGeom prst="rect">
            <a:avLst/>
          </a:prstGeom>
          <a:noFill/>
        </p:spPr>
        <p:txBody>
          <a:bodyPr wrap="square" rtlCol="0">
            <a:spAutoFit/>
          </a:bodyPr>
          <a:lstStyle/>
          <a:p>
            <a:r>
              <a:rPr lang="zh-CN" altLang="en-US" b="1" dirty="0"/>
              <a:t>流程图（登录）：</a:t>
            </a:r>
          </a:p>
        </p:txBody>
      </p:sp>
      <p:pic>
        <p:nvPicPr>
          <p:cNvPr id="3" name="图片 2">
            <a:extLst>
              <a:ext uri="{FF2B5EF4-FFF2-40B4-BE49-F238E27FC236}">
                <a16:creationId xmlns:a16="http://schemas.microsoft.com/office/drawing/2014/main" id="{C8397919-A5BA-469E-A3C9-C9FA0DD8A3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8062" y="1716959"/>
            <a:ext cx="4588740" cy="5026597"/>
          </a:xfrm>
          <a:prstGeom prst="rect">
            <a:avLst/>
          </a:prstGeom>
        </p:spPr>
      </p:pic>
    </p:spTree>
    <p:extLst>
      <p:ext uri="{BB962C8B-B14F-4D97-AF65-F5344CB8AC3E}">
        <p14:creationId xmlns:p14="http://schemas.microsoft.com/office/powerpoint/2010/main" val="2551018512"/>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r>
              <a:rPr lang="zh-CN" altLang="en-US" sz="5400" dirty="0">
                <a:solidFill>
                  <a:schemeClr val="tx1"/>
                </a:solidFill>
                <a:latin typeface="+mj-ea"/>
                <a:ea typeface="+mj-ea"/>
              </a:rPr>
              <a:t>目录</a:t>
            </a:r>
            <a:endParaRPr sz="5400" dirty="0">
              <a:solidFill>
                <a:schemeClr val="tx1"/>
              </a:solidFill>
              <a:latin typeface="+mj-ea"/>
              <a:ea typeface="+mj-ea"/>
            </a:endParaRPr>
          </a:p>
        </p:txBody>
      </p:sp>
      <p:sp>
        <p:nvSpPr>
          <p:cNvPr id="111" name="Google Shape;111;p17"/>
          <p:cNvSpPr txBox="1">
            <a:spLocks noGrp="1"/>
          </p:cNvSpPr>
          <p:nvPr>
            <p:ph type="body" idx="1"/>
          </p:nvPr>
        </p:nvSpPr>
        <p:spPr>
          <a:xfrm>
            <a:off x="1048200" y="1682267"/>
            <a:ext cx="10095600" cy="4764800"/>
          </a:xfrm>
          <a:prstGeom prst="rect">
            <a:avLst/>
          </a:prstGeom>
        </p:spPr>
        <p:txBody>
          <a:bodyPr spcFirstLastPara="1" wrap="square" lIns="121900" tIns="121900" rIns="121900" bIns="121900" anchor="t" anchorCtr="0">
            <a:noAutofit/>
          </a:bodyPr>
          <a:lstStyle/>
          <a:p>
            <a:r>
              <a:rPr lang="zh-CN" altLang="en-US" dirty="0"/>
              <a:t>需求 </a:t>
            </a:r>
            <a:r>
              <a:rPr lang="en-US" altLang="zh-CN" dirty="0"/>
              <a:t>(Requirement)</a:t>
            </a:r>
            <a:endParaRPr dirty="0"/>
          </a:p>
          <a:p>
            <a:pPr>
              <a:spcBef>
                <a:spcPts val="0"/>
              </a:spcBef>
            </a:pPr>
            <a:r>
              <a:rPr lang="zh-CN" altLang="en-US" dirty="0"/>
              <a:t>设计 </a:t>
            </a:r>
            <a:r>
              <a:rPr lang="en-US" altLang="zh-CN" dirty="0"/>
              <a:t>(Design)</a:t>
            </a:r>
            <a:endParaRPr dirty="0"/>
          </a:p>
          <a:p>
            <a:pPr>
              <a:spcBef>
                <a:spcPts val="0"/>
              </a:spcBef>
            </a:pPr>
            <a:r>
              <a:rPr lang="zh-CN" altLang="en-US" dirty="0"/>
              <a:t>开发 </a:t>
            </a:r>
            <a:r>
              <a:rPr lang="en-US" altLang="zh-CN" dirty="0"/>
              <a:t>(Development)</a:t>
            </a:r>
          </a:p>
          <a:p>
            <a:pPr>
              <a:spcBef>
                <a:spcPts val="0"/>
              </a:spcBef>
            </a:pPr>
            <a:r>
              <a:rPr lang="zh-CN" altLang="en-US" dirty="0"/>
              <a:t>测试 </a:t>
            </a:r>
            <a:r>
              <a:rPr lang="en-US" altLang="zh-CN" dirty="0"/>
              <a:t>(Testing)</a:t>
            </a:r>
          </a:p>
          <a:p>
            <a:pPr>
              <a:spcBef>
                <a:spcPts val="0"/>
              </a:spcBef>
            </a:pPr>
            <a:r>
              <a:rPr lang="zh-CN" altLang="en-US" dirty="0"/>
              <a:t>管理和维护 </a:t>
            </a:r>
            <a:r>
              <a:rPr lang="en-US" altLang="zh-CN" dirty="0"/>
              <a:t>(Management &amp; Quality Guarantee)</a:t>
            </a:r>
            <a:endParaRPr dirty="0"/>
          </a:p>
        </p:txBody>
      </p:sp>
      <p:sp>
        <p:nvSpPr>
          <p:cNvPr id="112" name="Google Shape;112;p17"/>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2</a:t>
            </a:fld>
            <a:endParaRPr kern="0">
              <a:solidFill>
                <a:srgbClr val="0091EA"/>
              </a:solidFill>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pPr algn="ctr"/>
            <a:r>
              <a:rPr lang="zh-CN" altLang="en-US" sz="4800" dirty="0">
                <a:solidFill>
                  <a:schemeClr val="tx1"/>
                </a:solidFill>
                <a:latin typeface="+mj-ea"/>
                <a:ea typeface="+mj-ea"/>
              </a:rPr>
              <a:t>其他设计细节</a:t>
            </a:r>
            <a:endParaRPr sz="4800" dirty="0">
              <a:solidFill>
                <a:schemeClr val="tx1"/>
              </a:solidFill>
              <a:latin typeface="+mj-ea"/>
              <a:ea typeface="+mj-ea"/>
            </a:endParaRPr>
          </a:p>
        </p:txBody>
      </p:sp>
      <p:sp>
        <p:nvSpPr>
          <p:cNvPr id="144" name="Google Shape;144;p20"/>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20</a:t>
            </a:fld>
            <a:endParaRPr kern="0">
              <a:solidFill>
                <a:srgbClr val="0091EA"/>
              </a:solidFill>
            </a:endParaRPr>
          </a:p>
        </p:txBody>
      </p:sp>
      <p:sp>
        <p:nvSpPr>
          <p:cNvPr id="4" name="文本框 3">
            <a:extLst>
              <a:ext uri="{FF2B5EF4-FFF2-40B4-BE49-F238E27FC236}">
                <a16:creationId xmlns:a16="http://schemas.microsoft.com/office/drawing/2014/main" id="{C3B3AF01-81E0-4EA7-840F-AB4C94020C37}"/>
              </a:ext>
            </a:extLst>
          </p:cNvPr>
          <p:cNvSpPr txBox="1"/>
          <p:nvPr/>
        </p:nvSpPr>
        <p:spPr>
          <a:xfrm>
            <a:off x="1895848" y="1347627"/>
            <a:ext cx="2330594" cy="369332"/>
          </a:xfrm>
          <a:prstGeom prst="rect">
            <a:avLst/>
          </a:prstGeom>
          <a:noFill/>
        </p:spPr>
        <p:txBody>
          <a:bodyPr wrap="square" rtlCol="0">
            <a:spAutoFit/>
          </a:bodyPr>
          <a:lstStyle/>
          <a:p>
            <a:r>
              <a:rPr lang="zh-CN" altLang="en-US" b="1" dirty="0"/>
              <a:t>流程图（发送文件）：</a:t>
            </a:r>
          </a:p>
        </p:txBody>
      </p:sp>
      <p:pic>
        <p:nvPicPr>
          <p:cNvPr id="5" name="图片 4">
            <a:extLst>
              <a:ext uri="{FF2B5EF4-FFF2-40B4-BE49-F238E27FC236}">
                <a16:creationId xmlns:a16="http://schemas.microsoft.com/office/drawing/2014/main" id="{7C253695-FA51-47BD-8C9F-EB920F699B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9267" y="1716959"/>
            <a:ext cx="4633465" cy="5075590"/>
          </a:xfrm>
          <a:prstGeom prst="rect">
            <a:avLst/>
          </a:prstGeom>
        </p:spPr>
      </p:pic>
    </p:spTree>
    <p:extLst>
      <p:ext uri="{BB962C8B-B14F-4D97-AF65-F5344CB8AC3E}">
        <p14:creationId xmlns:p14="http://schemas.microsoft.com/office/powerpoint/2010/main" val="515127939"/>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pPr algn="ctr"/>
            <a:r>
              <a:rPr lang="zh-CN" altLang="en-US" sz="4800" dirty="0">
                <a:solidFill>
                  <a:schemeClr val="tx1"/>
                </a:solidFill>
                <a:latin typeface="+mj-ea"/>
                <a:ea typeface="+mj-ea"/>
              </a:rPr>
              <a:t>其他设计细节</a:t>
            </a:r>
            <a:endParaRPr sz="4800" dirty="0">
              <a:solidFill>
                <a:schemeClr val="tx1"/>
              </a:solidFill>
              <a:latin typeface="+mj-ea"/>
              <a:ea typeface="+mj-ea"/>
            </a:endParaRPr>
          </a:p>
        </p:txBody>
      </p:sp>
      <p:sp>
        <p:nvSpPr>
          <p:cNvPr id="144" name="Google Shape;144;p20"/>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21</a:t>
            </a:fld>
            <a:endParaRPr kern="0">
              <a:solidFill>
                <a:srgbClr val="0091EA"/>
              </a:solidFill>
            </a:endParaRPr>
          </a:p>
        </p:txBody>
      </p:sp>
      <p:sp>
        <p:nvSpPr>
          <p:cNvPr id="4" name="文本框 3">
            <a:extLst>
              <a:ext uri="{FF2B5EF4-FFF2-40B4-BE49-F238E27FC236}">
                <a16:creationId xmlns:a16="http://schemas.microsoft.com/office/drawing/2014/main" id="{C3B3AF01-81E0-4EA7-840F-AB4C94020C37}"/>
              </a:ext>
            </a:extLst>
          </p:cNvPr>
          <p:cNvSpPr txBox="1"/>
          <p:nvPr/>
        </p:nvSpPr>
        <p:spPr>
          <a:xfrm>
            <a:off x="1895847" y="1347627"/>
            <a:ext cx="2809059" cy="369332"/>
          </a:xfrm>
          <a:prstGeom prst="rect">
            <a:avLst/>
          </a:prstGeom>
          <a:noFill/>
        </p:spPr>
        <p:txBody>
          <a:bodyPr wrap="square" rtlCol="0">
            <a:spAutoFit/>
          </a:bodyPr>
          <a:lstStyle/>
          <a:p>
            <a:r>
              <a:rPr lang="zh-CN" altLang="en-US" b="1" dirty="0"/>
              <a:t>流程图（编辑个人信息）：</a:t>
            </a:r>
          </a:p>
        </p:txBody>
      </p:sp>
      <p:pic>
        <p:nvPicPr>
          <p:cNvPr id="5" name="图片 4">
            <a:extLst>
              <a:ext uri="{FF2B5EF4-FFF2-40B4-BE49-F238E27FC236}">
                <a16:creationId xmlns:a16="http://schemas.microsoft.com/office/drawing/2014/main" id="{EBFE7C71-2F6C-4349-AAC4-D0A1B4F5B5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5834" y="1716959"/>
            <a:ext cx="3680332" cy="5082363"/>
          </a:xfrm>
          <a:prstGeom prst="rect">
            <a:avLst/>
          </a:prstGeom>
        </p:spPr>
      </p:pic>
    </p:spTree>
    <p:extLst>
      <p:ext uri="{BB962C8B-B14F-4D97-AF65-F5344CB8AC3E}">
        <p14:creationId xmlns:p14="http://schemas.microsoft.com/office/powerpoint/2010/main" val="2602069310"/>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prstGeom prst="rect">
            <a:avLst/>
          </a:prstGeom>
        </p:spPr>
        <p:txBody>
          <a:bodyPr spcFirstLastPara="1" vert="horz" wrap="square" lIns="121900" tIns="121900" rIns="121900" bIns="121900" rtlCol="0" anchor="b" anchorCtr="0">
            <a:noAutofit/>
          </a:bodyPr>
          <a:lstStyle/>
          <a:p>
            <a:r>
              <a:rPr lang="en-US" altLang="zh-CN" sz="8000" dirty="0">
                <a:solidFill>
                  <a:schemeClr val="accent4"/>
                </a:solidFill>
              </a:rPr>
              <a:t>3.</a:t>
            </a:r>
            <a:endParaRPr lang="zh-CN" altLang="en-US" sz="8000" dirty="0">
              <a:solidFill>
                <a:schemeClr val="accent4"/>
              </a:solidFill>
            </a:endParaRPr>
          </a:p>
          <a:p>
            <a:r>
              <a:rPr lang="zh-CN" altLang="en-US" dirty="0"/>
              <a:t>开发</a:t>
            </a:r>
          </a:p>
        </p:txBody>
      </p:sp>
      <p:sp>
        <p:nvSpPr>
          <p:cNvPr id="98" name="Google Shape;98;p15"/>
          <p:cNvSpPr txBox="1">
            <a:spLocks noGrp="1"/>
          </p:cNvSpPr>
          <p:nvPr>
            <p:ph type="subTitle" idx="1"/>
          </p:nvPr>
        </p:nvSpPr>
        <p:spPr>
          <a:prstGeom prst="rect">
            <a:avLst/>
          </a:prstGeom>
        </p:spPr>
        <p:txBody>
          <a:bodyPr spcFirstLastPara="1" vert="horz" wrap="square" lIns="121900" tIns="121900" rIns="121900" bIns="121900" rtlCol="0" anchor="t" anchorCtr="0">
            <a:noAutofit/>
          </a:bodyPr>
          <a:lstStyle/>
          <a:p>
            <a:pPr marL="0" indent="0"/>
            <a:endParaRPr dirty="0"/>
          </a:p>
        </p:txBody>
      </p:sp>
      <p:sp>
        <p:nvSpPr>
          <p:cNvPr id="99" name="Google Shape;99;p15"/>
          <p:cNvSpPr txBox="1">
            <a:spLocks noGrp="1"/>
          </p:cNvSpPr>
          <p:nvPr>
            <p:ph type="sldNum" idx="4294967295"/>
          </p:nvPr>
        </p:nvSpPr>
        <p:spPr>
          <a:xfrm>
            <a:off x="11460163" y="6332538"/>
            <a:ext cx="731837" cy="525462"/>
          </a:xfrm>
          <a:prstGeom prst="rect">
            <a:avLst/>
          </a:prstGeom>
        </p:spPr>
        <p:txBody>
          <a:bodyPr spcFirstLastPara="1" vert="horz" wrap="square" lIns="121900" tIns="121900" rIns="121900" bIns="121900" rtlCol="0" anchor="t" anchorCtr="0">
            <a:noAutofit/>
          </a:bodyPr>
          <a:lstStyle/>
          <a:p>
            <a:endParaRPr dirty="0"/>
          </a:p>
        </p:txBody>
      </p:sp>
    </p:spTree>
    <p:extLst>
      <p:ext uri="{BB962C8B-B14F-4D97-AF65-F5344CB8AC3E}">
        <p14:creationId xmlns:p14="http://schemas.microsoft.com/office/powerpoint/2010/main" val="1578031744"/>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pPr algn="ctr"/>
            <a:r>
              <a:rPr lang="zh-CN" altLang="en-US" sz="4800" dirty="0">
                <a:solidFill>
                  <a:schemeClr val="tx1"/>
                </a:solidFill>
                <a:latin typeface="+mj-ea"/>
                <a:ea typeface="+mj-ea"/>
              </a:rPr>
              <a:t>产品简介</a:t>
            </a:r>
            <a:r>
              <a:rPr lang="en-US" altLang="zh-CN" sz="4800" dirty="0">
                <a:solidFill>
                  <a:schemeClr val="tx1"/>
                </a:solidFill>
                <a:latin typeface="+mj-ea"/>
                <a:ea typeface="+mj-ea"/>
              </a:rPr>
              <a:t>(Product Introduction)</a:t>
            </a:r>
            <a:endParaRPr sz="4800" dirty="0">
              <a:solidFill>
                <a:schemeClr val="tx1"/>
              </a:solidFill>
              <a:latin typeface="+mj-ea"/>
              <a:ea typeface="+mj-ea"/>
            </a:endParaRPr>
          </a:p>
        </p:txBody>
      </p:sp>
      <p:sp>
        <p:nvSpPr>
          <p:cNvPr id="144" name="Google Shape;144;p20"/>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23</a:t>
            </a:fld>
            <a:endParaRPr kern="0">
              <a:solidFill>
                <a:srgbClr val="0091EA"/>
              </a:solidFill>
            </a:endParaRPr>
          </a:p>
        </p:txBody>
      </p:sp>
      <p:sp>
        <p:nvSpPr>
          <p:cNvPr id="5" name="Google Shape;141;p20">
            <a:extLst>
              <a:ext uri="{FF2B5EF4-FFF2-40B4-BE49-F238E27FC236}">
                <a16:creationId xmlns:a16="http://schemas.microsoft.com/office/drawing/2014/main" id="{92A15380-7BD3-4565-9639-DE50A43A458D}"/>
              </a:ext>
            </a:extLst>
          </p:cNvPr>
          <p:cNvSpPr txBox="1">
            <a:spLocks noGrp="1"/>
          </p:cNvSpPr>
          <p:nvPr>
            <p:ph type="body" idx="1"/>
          </p:nvPr>
        </p:nvSpPr>
        <p:spPr>
          <a:xfrm>
            <a:off x="1048199" y="1600200"/>
            <a:ext cx="10387117" cy="4967600"/>
          </a:xfrm>
          <a:prstGeom prst="rect">
            <a:avLst/>
          </a:prstGeom>
        </p:spPr>
        <p:txBody>
          <a:bodyPr spcFirstLastPara="1" wrap="square" lIns="121900" tIns="121900" rIns="121900" bIns="121900" anchor="t" anchorCtr="0">
            <a:noAutofit/>
          </a:bodyPr>
          <a:lstStyle/>
          <a:p>
            <a:pPr marL="609585" lvl="1" indent="0">
              <a:buNone/>
            </a:pPr>
            <a:endParaRPr lang="en-US" altLang="zh-CN" dirty="0"/>
          </a:p>
          <a:p>
            <a:pPr marL="342900" indent="-342900"/>
            <a:endParaRPr lang="en-US" altLang="zh-CN" dirty="0"/>
          </a:p>
        </p:txBody>
      </p:sp>
      <p:pic>
        <p:nvPicPr>
          <p:cNvPr id="7" name="图片 6">
            <a:extLst>
              <a:ext uri="{FF2B5EF4-FFF2-40B4-BE49-F238E27FC236}">
                <a16:creationId xmlns:a16="http://schemas.microsoft.com/office/drawing/2014/main" id="{85135D46-E574-4BEB-AF48-82CBD8D1A0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8319" y="1723408"/>
            <a:ext cx="3162741" cy="3019846"/>
          </a:xfrm>
          <a:prstGeom prst="rect">
            <a:avLst/>
          </a:prstGeom>
        </p:spPr>
      </p:pic>
      <p:sp>
        <p:nvSpPr>
          <p:cNvPr id="8" name="文本框 7">
            <a:extLst>
              <a:ext uri="{FF2B5EF4-FFF2-40B4-BE49-F238E27FC236}">
                <a16:creationId xmlns:a16="http://schemas.microsoft.com/office/drawing/2014/main" id="{A1E5D34A-BDC9-4A68-94FB-815EDCE799E3}"/>
              </a:ext>
            </a:extLst>
          </p:cNvPr>
          <p:cNvSpPr txBox="1"/>
          <p:nvPr/>
        </p:nvSpPr>
        <p:spPr>
          <a:xfrm>
            <a:off x="1499025" y="4617894"/>
            <a:ext cx="2761328" cy="954107"/>
          </a:xfrm>
          <a:prstGeom prst="rect">
            <a:avLst/>
          </a:prstGeom>
          <a:noFill/>
        </p:spPr>
        <p:txBody>
          <a:bodyPr wrap="square" rtlCol="0">
            <a:spAutoFit/>
          </a:bodyPr>
          <a:lstStyle/>
          <a:p>
            <a:r>
              <a:rPr lang="en-US" altLang="zh-CN" sz="2800" dirty="0">
                <a:latin typeface="Algerian" panose="04020705040A02060702" pitchFamily="82" charset="0"/>
              </a:rPr>
              <a:t>WorkTime Chat System</a:t>
            </a:r>
            <a:endParaRPr lang="zh-CN" altLang="en-US" sz="2800" dirty="0">
              <a:latin typeface="Algerian" panose="04020705040A02060702" pitchFamily="82" charset="0"/>
            </a:endParaRPr>
          </a:p>
        </p:txBody>
      </p:sp>
      <p:sp>
        <p:nvSpPr>
          <p:cNvPr id="3" name="文本框 2">
            <a:extLst>
              <a:ext uri="{FF2B5EF4-FFF2-40B4-BE49-F238E27FC236}">
                <a16:creationId xmlns:a16="http://schemas.microsoft.com/office/drawing/2014/main" id="{5B76649B-9412-4A06-A27F-E772B018B975}"/>
              </a:ext>
            </a:extLst>
          </p:cNvPr>
          <p:cNvSpPr txBox="1"/>
          <p:nvPr/>
        </p:nvSpPr>
        <p:spPr>
          <a:xfrm>
            <a:off x="4807774" y="1443517"/>
            <a:ext cx="6727895" cy="452431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latin typeface="Source Sans Pro" panose="020B0503030403020204" pitchFamily="34" charset="0"/>
                <a:ea typeface="Source Sans Pro" panose="020B0503030403020204" pitchFamily="34" charset="0"/>
              </a:rPr>
              <a:t>我们的项目最终确定为一个面向公司的聊天系统（包含客户端，服务器以及数据库）</a:t>
            </a:r>
            <a:endParaRPr lang="en-US" altLang="zh-CN" sz="2400" dirty="0">
              <a:latin typeface="Source Sans Pro" panose="020B0503030403020204" pitchFamily="34" charset="0"/>
              <a:ea typeface="Source Sans Pro" panose="020B0503030403020204" pitchFamily="34" charset="0"/>
            </a:endParaRPr>
          </a:p>
          <a:p>
            <a:pPr marL="342900" indent="-342900">
              <a:buFont typeface="Arial" panose="020B0604020202020204" pitchFamily="34" charset="0"/>
              <a:buChar char="•"/>
            </a:pPr>
            <a:endParaRPr lang="en-US" altLang="zh-CN" sz="2400" dirty="0">
              <a:latin typeface="Source Sans Pro" panose="020B0503030403020204" pitchFamily="34" charset="0"/>
              <a:ea typeface="Source Sans Pro" panose="020B0503030403020204" pitchFamily="34" charset="0"/>
            </a:endParaRPr>
          </a:p>
          <a:p>
            <a:pPr marL="342900" indent="-342900">
              <a:buFont typeface="Arial" panose="020B0604020202020204" pitchFamily="34" charset="0"/>
              <a:buChar char="•"/>
            </a:pPr>
            <a:r>
              <a:rPr lang="zh-CN" altLang="en-US" sz="2400" dirty="0">
                <a:latin typeface="Source Sans Pro" panose="020B0503030403020204" pitchFamily="34" charset="0"/>
                <a:ea typeface="Source Sans Pro" panose="020B0503030403020204" pitchFamily="34" charset="0"/>
              </a:rPr>
              <a:t>并为管理员提供一个可以管理所有该公司员工账户的管理系统</a:t>
            </a:r>
            <a:endParaRPr lang="en-US" altLang="zh-CN" sz="2400" dirty="0">
              <a:latin typeface="Source Sans Pro" panose="020B0503030403020204" pitchFamily="34" charset="0"/>
              <a:ea typeface="Source Sans Pro" panose="020B0503030403020204" pitchFamily="34" charset="0"/>
            </a:endParaRPr>
          </a:p>
          <a:p>
            <a:endParaRPr lang="en-US" altLang="zh-CN" sz="2400" dirty="0">
              <a:latin typeface="Source Sans Pro" panose="020B0503030403020204" pitchFamily="34" charset="0"/>
              <a:ea typeface="Source Sans Pro" panose="020B0503030403020204" pitchFamily="34" charset="0"/>
            </a:endParaRPr>
          </a:p>
          <a:p>
            <a:pPr marL="342900" indent="-342900">
              <a:buFont typeface="Arial" panose="020B0604020202020204" pitchFamily="34" charset="0"/>
              <a:buChar char="•"/>
            </a:pPr>
            <a:r>
              <a:rPr lang="zh-CN" altLang="en-US" sz="2400" dirty="0">
                <a:latin typeface="Source Sans Pro" panose="020B0503030403020204" pitchFamily="34" charset="0"/>
                <a:ea typeface="Source Sans Pro" panose="020B0503030403020204" pitchFamily="34" charset="0"/>
              </a:rPr>
              <a:t>除此之外，我们还添加了文件及图片传输，查看其他用户个人信息等功能来为用户工作提供便利</a:t>
            </a:r>
            <a:endParaRPr lang="en-US" altLang="zh-CN" sz="2400" dirty="0">
              <a:latin typeface="Source Sans Pro" panose="020B0503030403020204" pitchFamily="34" charset="0"/>
              <a:ea typeface="Source Sans Pro" panose="020B0503030403020204" pitchFamily="34" charset="0"/>
            </a:endParaRPr>
          </a:p>
          <a:p>
            <a:endParaRPr lang="en-US" altLang="zh-CN" sz="2400" dirty="0">
              <a:latin typeface="Source Sans Pro" panose="020B0503030403020204" pitchFamily="34" charset="0"/>
              <a:ea typeface="Source Sans Pro" panose="020B0503030403020204" pitchFamily="34" charset="0"/>
            </a:endParaRPr>
          </a:p>
          <a:p>
            <a:pPr marL="342900" indent="-342900">
              <a:buFont typeface="Arial" panose="020B0604020202020204" pitchFamily="34" charset="0"/>
              <a:buChar char="•"/>
            </a:pPr>
            <a:r>
              <a:rPr lang="zh-CN" altLang="en-US" sz="2400" dirty="0">
                <a:latin typeface="Source Sans Pro" panose="020B0503030403020204" pitchFamily="34" charset="0"/>
                <a:ea typeface="Source Sans Pro" panose="020B0503030403020204" pitchFamily="34" charset="0"/>
              </a:rPr>
              <a:t>整个项目使用了</a:t>
            </a:r>
            <a:r>
              <a:rPr lang="zh-CN" altLang="en-US" sz="2400" b="1" dirty="0">
                <a:solidFill>
                  <a:srgbClr val="FF0000"/>
                </a:solidFill>
                <a:latin typeface="Source Sans Pro" panose="020B0503030403020204" pitchFamily="34" charset="0"/>
                <a:ea typeface="Source Sans Pro" panose="020B0503030403020204" pitchFamily="34" charset="0"/>
              </a:rPr>
              <a:t>敏捷开发的</a:t>
            </a:r>
            <a:r>
              <a:rPr lang="en-US" altLang="zh-CN" sz="2400" b="1" dirty="0">
                <a:solidFill>
                  <a:srgbClr val="FF0000"/>
                </a:solidFill>
                <a:latin typeface="Source Sans Pro" panose="020B0503030403020204" pitchFamily="34" charset="0"/>
                <a:ea typeface="Source Sans Pro" panose="020B0503030403020204" pitchFamily="34" charset="0"/>
              </a:rPr>
              <a:t>Scrum</a:t>
            </a:r>
            <a:r>
              <a:rPr lang="zh-CN" altLang="en-US" sz="2400" b="1" dirty="0">
                <a:solidFill>
                  <a:srgbClr val="FF0000"/>
                </a:solidFill>
                <a:latin typeface="Source Sans Pro" panose="020B0503030403020204" pitchFamily="34" charset="0"/>
                <a:ea typeface="Source Sans Pro" panose="020B0503030403020204" pitchFamily="34" charset="0"/>
              </a:rPr>
              <a:t>模型</a:t>
            </a:r>
            <a:r>
              <a:rPr lang="zh-CN" altLang="en-US" sz="2400" dirty="0">
                <a:latin typeface="Source Sans Pro" panose="020B0503030403020204" pitchFamily="34" charset="0"/>
                <a:ea typeface="Source Sans Pro" panose="020B0503030403020204" pitchFamily="34" charset="0"/>
              </a:rPr>
              <a:t>进行开发，且根据工作量及重要程度分为</a:t>
            </a:r>
            <a:r>
              <a:rPr lang="en-US" altLang="zh-CN" sz="2400" dirty="0">
                <a:latin typeface="Source Sans Pro" panose="020B0503030403020204" pitchFamily="34" charset="0"/>
                <a:ea typeface="Source Sans Pro" panose="020B0503030403020204" pitchFamily="34" charset="0"/>
              </a:rPr>
              <a:t>3</a:t>
            </a:r>
            <a:r>
              <a:rPr lang="zh-CN" altLang="en-US" sz="2400" dirty="0">
                <a:latin typeface="Source Sans Pro" panose="020B0503030403020204" pitchFamily="34" charset="0"/>
                <a:ea typeface="Source Sans Pro" panose="020B0503030403020204" pitchFamily="34" charset="0"/>
              </a:rPr>
              <a:t>个</a:t>
            </a:r>
            <a:r>
              <a:rPr lang="en-US" altLang="zh-CN" sz="2400" dirty="0">
                <a:latin typeface="Source Sans Pro" panose="020B0503030403020204" pitchFamily="34" charset="0"/>
                <a:ea typeface="Source Sans Pro" panose="020B0503030403020204" pitchFamily="34" charset="0"/>
              </a:rPr>
              <a:t>sprint</a:t>
            </a:r>
          </a:p>
        </p:txBody>
      </p:sp>
    </p:spTree>
    <p:extLst>
      <p:ext uri="{BB962C8B-B14F-4D97-AF65-F5344CB8AC3E}">
        <p14:creationId xmlns:p14="http://schemas.microsoft.com/office/powerpoint/2010/main" val="478493373"/>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pPr algn="ctr"/>
            <a:r>
              <a:rPr lang="zh-CN" altLang="en-US" sz="4800" dirty="0">
                <a:solidFill>
                  <a:schemeClr val="tx1"/>
                </a:solidFill>
                <a:latin typeface="+mj-ea"/>
                <a:ea typeface="+mj-ea"/>
              </a:rPr>
              <a:t>团队成员</a:t>
            </a:r>
            <a:r>
              <a:rPr lang="en-US" altLang="zh-CN" sz="4800" dirty="0">
                <a:solidFill>
                  <a:schemeClr val="tx1"/>
                </a:solidFill>
                <a:latin typeface="+mj-ea"/>
                <a:ea typeface="+mj-ea"/>
              </a:rPr>
              <a:t>(Team Members)</a:t>
            </a:r>
            <a:endParaRPr sz="4800" dirty="0">
              <a:solidFill>
                <a:schemeClr val="tx1"/>
              </a:solidFill>
              <a:latin typeface="+mj-ea"/>
              <a:ea typeface="+mj-ea"/>
            </a:endParaRPr>
          </a:p>
        </p:txBody>
      </p:sp>
      <p:sp>
        <p:nvSpPr>
          <p:cNvPr id="10" name="椭圆形 22">
            <a:extLst>
              <a:ext uri="{FF2B5EF4-FFF2-40B4-BE49-F238E27FC236}">
                <a16:creationId xmlns:a16="http://schemas.microsoft.com/office/drawing/2014/main" id="{EEF30EC7-6263-4EE1-AD9D-1EB5C1283EF7}"/>
              </a:ext>
              <a:ext uri="{C183D7F6-B498-43B3-948B-1728B52AA6E4}">
                <adec:decorative xmlns:adec="http://schemas.microsoft.com/office/drawing/2017/decorative" val="1"/>
              </a:ext>
            </a:extLst>
          </p:cNvPr>
          <p:cNvSpPr/>
          <p:nvPr/>
        </p:nvSpPr>
        <p:spPr>
          <a:xfrm>
            <a:off x="4111626" y="1720850"/>
            <a:ext cx="3968750" cy="3968750"/>
          </a:xfrm>
          <a:prstGeom prst="ellipse">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sp>
        <p:nvSpPr>
          <p:cNvPr id="11" name="椭圆形 12">
            <a:extLst>
              <a:ext uri="{FF2B5EF4-FFF2-40B4-BE49-F238E27FC236}">
                <a16:creationId xmlns:a16="http://schemas.microsoft.com/office/drawing/2014/main" id="{CBE3B6DA-9DE4-465F-9D13-2A6BF3D2E7FC}"/>
              </a:ext>
              <a:ext uri="{C183D7F6-B498-43B3-948B-1728B52AA6E4}">
                <adec:decorative xmlns:adec="http://schemas.microsoft.com/office/drawing/2017/decorative" val="1"/>
              </a:ext>
            </a:extLst>
          </p:cNvPr>
          <p:cNvSpPr/>
          <p:nvPr/>
        </p:nvSpPr>
        <p:spPr>
          <a:xfrm>
            <a:off x="5248275" y="2857500"/>
            <a:ext cx="1695450" cy="16954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altLang="zh-CN" b="1" dirty="0">
                <a:latin typeface="Microsoft YaHei UI" panose="020B0503020204020204" pitchFamily="34" charset="-122"/>
                <a:ea typeface="Microsoft YaHei UI" panose="020B0503020204020204" pitchFamily="34" charset="-122"/>
              </a:rPr>
              <a:t>Team</a:t>
            </a:r>
            <a:endParaRPr lang="zh-CN" altLang="en-US" b="1" dirty="0">
              <a:latin typeface="Microsoft YaHei UI" panose="020B0503020204020204" pitchFamily="34" charset="-122"/>
              <a:ea typeface="Microsoft YaHei UI" panose="020B0503020204020204" pitchFamily="34" charset="-122"/>
            </a:endParaRPr>
          </a:p>
        </p:txBody>
      </p:sp>
      <p:sp>
        <p:nvSpPr>
          <p:cNvPr id="12" name="矩形：圆角 18">
            <a:extLst>
              <a:ext uri="{FF2B5EF4-FFF2-40B4-BE49-F238E27FC236}">
                <a16:creationId xmlns:a16="http://schemas.microsoft.com/office/drawing/2014/main" id="{F6F36C7E-0E24-49CC-9158-8CD3A08CF828}"/>
              </a:ext>
              <a:ext uri="{C183D7F6-B498-43B3-948B-1728B52AA6E4}">
                <adec:decorative xmlns:adec="http://schemas.microsoft.com/office/drawing/2017/decorative" val="1"/>
              </a:ext>
            </a:extLst>
          </p:cNvPr>
          <p:cNvSpPr/>
          <p:nvPr/>
        </p:nvSpPr>
        <p:spPr>
          <a:xfrm>
            <a:off x="7692322" y="2116503"/>
            <a:ext cx="4181430" cy="740997"/>
          </a:xfrm>
          <a:prstGeom prst="roundRect">
            <a:avLst>
              <a:gd name="adj" fmla="val 5000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altLang="zh-CN" sz="1600" dirty="0">
                <a:latin typeface="Microsoft YaHei UI" panose="020B0503020204020204" pitchFamily="34" charset="-122"/>
                <a:ea typeface="Microsoft YaHei UI" panose="020B0503020204020204" pitchFamily="34" charset="-122"/>
              </a:rPr>
              <a:t>Developer &amp; UI Designer</a:t>
            </a:r>
            <a:endParaRPr lang="zh-CN" altLang="en-US" sz="1600" dirty="0">
              <a:latin typeface="Microsoft YaHei UI" panose="020B0503020204020204" pitchFamily="34" charset="-122"/>
              <a:ea typeface="Microsoft YaHei UI" panose="020B0503020204020204" pitchFamily="34" charset="-122"/>
            </a:endParaRPr>
          </a:p>
        </p:txBody>
      </p:sp>
      <p:sp>
        <p:nvSpPr>
          <p:cNvPr id="13" name="椭圆形 19">
            <a:extLst>
              <a:ext uri="{FF2B5EF4-FFF2-40B4-BE49-F238E27FC236}">
                <a16:creationId xmlns:a16="http://schemas.microsoft.com/office/drawing/2014/main" id="{F2187CB2-32BA-4A81-8315-15000C413168}"/>
              </a:ext>
              <a:ext uri="{C183D7F6-B498-43B3-948B-1728B52AA6E4}">
                <adec:decorative xmlns:adec="http://schemas.microsoft.com/office/drawing/2017/decorative" val="1"/>
              </a:ext>
            </a:extLst>
          </p:cNvPr>
          <p:cNvSpPr/>
          <p:nvPr/>
        </p:nvSpPr>
        <p:spPr>
          <a:xfrm>
            <a:off x="6690612" y="1958450"/>
            <a:ext cx="1775587" cy="99157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altLang="en-US" dirty="0">
                <a:latin typeface="Microsoft YaHei UI" panose="020B0503020204020204" pitchFamily="34" charset="-122"/>
                <a:ea typeface="Microsoft YaHei UI" panose="020B0503020204020204" pitchFamily="34" charset="-122"/>
              </a:rPr>
              <a:t>刘婧雯</a:t>
            </a:r>
          </a:p>
        </p:txBody>
      </p:sp>
      <p:sp>
        <p:nvSpPr>
          <p:cNvPr id="14" name="矩形：圆角 20">
            <a:extLst>
              <a:ext uri="{FF2B5EF4-FFF2-40B4-BE49-F238E27FC236}">
                <a16:creationId xmlns:a16="http://schemas.microsoft.com/office/drawing/2014/main" id="{E65BDBA2-EE4B-4F83-9394-8E6DD6B76937}"/>
              </a:ext>
              <a:ext uri="{C183D7F6-B498-43B3-948B-1728B52AA6E4}">
                <adec:decorative xmlns:adec="http://schemas.microsoft.com/office/drawing/2017/decorative" val="1"/>
              </a:ext>
            </a:extLst>
          </p:cNvPr>
          <p:cNvSpPr/>
          <p:nvPr/>
        </p:nvSpPr>
        <p:spPr>
          <a:xfrm>
            <a:off x="7745445" y="4502144"/>
            <a:ext cx="4128306" cy="74099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altLang="zh-CN" sz="1600" dirty="0">
                <a:latin typeface="Microsoft YaHei UI" panose="020B0503020204020204" pitchFamily="34" charset="-122"/>
                <a:ea typeface="Microsoft YaHei UI" panose="020B0503020204020204" pitchFamily="34" charset="-122"/>
              </a:rPr>
              <a:t>Developer &amp; </a:t>
            </a:r>
          </a:p>
          <a:p>
            <a:pPr algn="ctr" rtl="0"/>
            <a:r>
              <a:rPr lang="en-US" altLang="zh-CN" sz="1600" dirty="0">
                <a:latin typeface="Microsoft YaHei UI" panose="020B0503020204020204" pitchFamily="34" charset="-122"/>
                <a:ea typeface="Microsoft YaHei UI" panose="020B0503020204020204" pitchFamily="34" charset="-122"/>
              </a:rPr>
              <a:t>Database Architect</a:t>
            </a:r>
            <a:endParaRPr lang="zh-CN" altLang="en-US" sz="1600" dirty="0">
              <a:latin typeface="Microsoft YaHei UI" panose="020B0503020204020204" pitchFamily="34" charset="-122"/>
              <a:ea typeface="Microsoft YaHei UI" panose="020B0503020204020204" pitchFamily="34" charset="-122"/>
            </a:endParaRPr>
          </a:p>
        </p:txBody>
      </p:sp>
      <p:sp>
        <p:nvSpPr>
          <p:cNvPr id="15" name="椭圆形 21">
            <a:extLst>
              <a:ext uri="{FF2B5EF4-FFF2-40B4-BE49-F238E27FC236}">
                <a16:creationId xmlns:a16="http://schemas.microsoft.com/office/drawing/2014/main" id="{A4B50493-605A-456A-A478-04E17AF5591E}"/>
              </a:ext>
              <a:ext uri="{C183D7F6-B498-43B3-948B-1728B52AA6E4}">
                <adec:decorative xmlns:adec="http://schemas.microsoft.com/office/drawing/2017/decorative" val="1"/>
              </a:ext>
            </a:extLst>
          </p:cNvPr>
          <p:cNvSpPr/>
          <p:nvPr/>
        </p:nvSpPr>
        <p:spPr>
          <a:xfrm>
            <a:off x="6690613" y="4402744"/>
            <a:ext cx="1775586" cy="9398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altLang="en-US" dirty="0">
                <a:latin typeface="Microsoft YaHei UI" panose="020B0503020204020204" pitchFamily="34" charset="-122"/>
                <a:ea typeface="Microsoft YaHei UI" panose="020B0503020204020204" pitchFamily="34" charset="-122"/>
              </a:rPr>
              <a:t>王虹博</a:t>
            </a:r>
          </a:p>
        </p:txBody>
      </p:sp>
      <p:sp>
        <p:nvSpPr>
          <p:cNvPr id="16" name="矩形：圆角 26">
            <a:extLst>
              <a:ext uri="{FF2B5EF4-FFF2-40B4-BE49-F238E27FC236}">
                <a16:creationId xmlns:a16="http://schemas.microsoft.com/office/drawing/2014/main" id="{64F3A168-CDBD-4F1D-8904-54E128748D3A}"/>
              </a:ext>
              <a:ext uri="{C183D7F6-B498-43B3-948B-1728B52AA6E4}">
                <adec:decorative xmlns:adec="http://schemas.microsoft.com/office/drawing/2017/decorative" val="1"/>
              </a:ext>
            </a:extLst>
          </p:cNvPr>
          <p:cNvSpPr/>
          <p:nvPr/>
        </p:nvSpPr>
        <p:spPr>
          <a:xfrm>
            <a:off x="318249" y="2157254"/>
            <a:ext cx="4101352" cy="74099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altLang="zh-CN" sz="1600" dirty="0">
                <a:latin typeface="Microsoft YaHei UI" panose="020B0503020204020204" pitchFamily="34" charset="-122"/>
                <a:ea typeface="Microsoft YaHei UI" panose="020B0503020204020204" pitchFamily="34" charset="-122"/>
              </a:rPr>
              <a:t>Product Owner</a:t>
            </a:r>
            <a:endParaRPr lang="zh-CN" altLang="en-US" sz="1600" dirty="0">
              <a:latin typeface="Microsoft YaHei UI" panose="020B0503020204020204" pitchFamily="34" charset="-122"/>
              <a:ea typeface="Microsoft YaHei UI" panose="020B0503020204020204" pitchFamily="34" charset="-122"/>
            </a:endParaRPr>
          </a:p>
        </p:txBody>
      </p:sp>
      <p:sp>
        <p:nvSpPr>
          <p:cNvPr id="17" name="椭圆形 27">
            <a:extLst>
              <a:ext uri="{FF2B5EF4-FFF2-40B4-BE49-F238E27FC236}">
                <a16:creationId xmlns:a16="http://schemas.microsoft.com/office/drawing/2014/main" id="{0E7E7026-F3EA-4B93-9710-7FBBB6D5FA97}"/>
              </a:ext>
              <a:ext uri="{C183D7F6-B498-43B3-948B-1728B52AA6E4}">
                <adec:decorative xmlns:adec="http://schemas.microsoft.com/office/drawing/2017/decorative" val="1"/>
              </a:ext>
            </a:extLst>
          </p:cNvPr>
          <p:cNvSpPr/>
          <p:nvPr/>
        </p:nvSpPr>
        <p:spPr>
          <a:xfrm>
            <a:off x="3644092" y="2010224"/>
            <a:ext cx="1857298" cy="9398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altLang="en-US" dirty="0">
                <a:latin typeface="Microsoft YaHei UI" panose="020B0503020204020204" pitchFamily="34" charset="-122"/>
                <a:ea typeface="Microsoft YaHei UI" panose="020B0503020204020204" pitchFamily="34" charset="-122"/>
              </a:rPr>
              <a:t>李佳音</a:t>
            </a:r>
          </a:p>
        </p:txBody>
      </p:sp>
      <p:sp>
        <p:nvSpPr>
          <p:cNvPr id="18" name="矩形：圆角 28">
            <a:extLst>
              <a:ext uri="{FF2B5EF4-FFF2-40B4-BE49-F238E27FC236}">
                <a16:creationId xmlns:a16="http://schemas.microsoft.com/office/drawing/2014/main" id="{10146C3D-66CA-4DD2-B2D1-A7E23E7CF9B3}"/>
              </a:ext>
              <a:ext uri="{C183D7F6-B498-43B3-948B-1728B52AA6E4}">
                <adec:decorative xmlns:adec="http://schemas.microsoft.com/office/drawing/2017/decorative" val="1"/>
              </a:ext>
            </a:extLst>
          </p:cNvPr>
          <p:cNvSpPr/>
          <p:nvPr/>
        </p:nvSpPr>
        <p:spPr>
          <a:xfrm>
            <a:off x="318249" y="4502145"/>
            <a:ext cx="4101352" cy="740997"/>
          </a:xfrm>
          <a:prstGeom prst="roundRect">
            <a:avLst>
              <a:gd name="adj" fmla="val 5000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altLang="zh-CN" sz="1600" dirty="0">
                <a:latin typeface="Microsoft YaHei UI" panose="020B0503020204020204" pitchFamily="34" charset="-122"/>
                <a:ea typeface="Microsoft YaHei UI" panose="020B0503020204020204" pitchFamily="34" charset="-122"/>
              </a:rPr>
              <a:t>Scrum Master</a:t>
            </a:r>
            <a:endParaRPr lang="zh-CN" altLang="en-US" sz="1600" dirty="0">
              <a:latin typeface="Microsoft YaHei UI" panose="020B0503020204020204" pitchFamily="34" charset="-122"/>
              <a:ea typeface="Microsoft YaHei UI" panose="020B0503020204020204" pitchFamily="34" charset="-122"/>
            </a:endParaRPr>
          </a:p>
        </p:txBody>
      </p:sp>
      <p:sp>
        <p:nvSpPr>
          <p:cNvPr id="19" name="椭圆形 29">
            <a:extLst>
              <a:ext uri="{FF2B5EF4-FFF2-40B4-BE49-F238E27FC236}">
                <a16:creationId xmlns:a16="http://schemas.microsoft.com/office/drawing/2014/main" id="{4F9CA47F-408D-4FD3-B718-F21D77350314}"/>
              </a:ext>
              <a:ext uri="{C183D7F6-B498-43B3-948B-1728B52AA6E4}">
                <adec:decorative xmlns:adec="http://schemas.microsoft.com/office/drawing/2017/decorative" val="1"/>
              </a:ext>
            </a:extLst>
          </p:cNvPr>
          <p:cNvSpPr/>
          <p:nvPr/>
        </p:nvSpPr>
        <p:spPr>
          <a:xfrm>
            <a:off x="3644093" y="4402744"/>
            <a:ext cx="1857297" cy="9398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altLang="en-US" dirty="0">
                <a:latin typeface="Microsoft YaHei UI" panose="020B0503020204020204" pitchFamily="34" charset="-122"/>
                <a:ea typeface="Microsoft YaHei UI" panose="020B0503020204020204" pitchFamily="34" charset="-122"/>
              </a:rPr>
              <a:t>李亦初</a:t>
            </a:r>
          </a:p>
        </p:txBody>
      </p:sp>
    </p:spTree>
    <p:extLst>
      <p:ext uri="{BB962C8B-B14F-4D97-AF65-F5344CB8AC3E}">
        <p14:creationId xmlns:p14="http://schemas.microsoft.com/office/powerpoint/2010/main" val="459455850"/>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pPr algn="ctr"/>
            <a:r>
              <a:rPr lang="zh-CN" altLang="en-US" sz="4800" dirty="0">
                <a:solidFill>
                  <a:schemeClr val="tx1"/>
                </a:solidFill>
                <a:latin typeface="+mj-ea"/>
                <a:ea typeface="+mj-ea"/>
              </a:rPr>
              <a:t>产品路线图</a:t>
            </a:r>
            <a:r>
              <a:rPr lang="en-US" altLang="zh-CN" sz="4800" dirty="0">
                <a:solidFill>
                  <a:schemeClr val="tx1"/>
                </a:solidFill>
                <a:latin typeface="+mj-ea"/>
                <a:ea typeface="+mj-ea"/>
              </a:rPr>
              <a:t>(Product Roadmap)</a:t>
            </a:r>
            <a:endParaRPr sz="4800" dirty="0">
              <a:solidFill>
                <a:schemeClr val="tx1"/>
              </a:solidFill>
              <a:latin typeface="+mj-ea"/>
              <a:ea typeface="+mj-ea"/>
            </a:endParaRPr>
          </a:p>
        </p:txBody>
      </p:sp>
      <p:pic>
        <p:nvPicPr>
          <p:cNvPr id="3" name="图片 2">
            <a:extLst>
              <a:ext uri="{FF2B5EF4-FFF2-40B4-BE49-F238E27FC236}">
                <a16:creationId xmlns:a16="http://schemas.microsoft.com/office/drawing/2014/main" id="{232A8143-AE86-453B-A6B1-1531795ACA4C}"/>
              </a:ext>
            </a:extLst>
          </p:cNvPr>
          <p:cNvPicPr>
            <a:picLocks noChangeAspect="1"/>
          </p:cNvPicPr>
          <p:nvPr/>
        </p:nvPicPr>
        <p:blipFill>
          <a:blip r:embed="rId3"/>
          <a:stretch>
            <a:fillRect/>
          </a:stretch>
        </p:blipFill>
        <p:spPr>
          <a:xfrm>
            <a:off x="2933883" y="1188293"/>
            <a:ext cx="8561406" cy="5258880"/>
          </a:xfrm>
          <a:prstGeom prst="rect">
            <a:avLst/>
          </a:prstGeom>
        </p:spPr>
      </p:pic>
      <p:pic>
        <p:nvPicPr>
          <p:cNvPr id="7" name="图片 6">
            <a:extLst>
              <a:ext uri="{FF2B5EF4-FFF2-40B4-BE49-F238E27FC236}">
                <a16:creationId xmlns:a16="http://schemas.microsoft.com/office/drawing/2014/main" id="{B4370FF8-5DEA-4A80-910A-26949CCE92B0}"/>
              </a:ext>
            </a:extLst>
          </p:cNvPr>
          <p:cNvPicPr>
            <a:picLocks noChangeAspect="1"/>
          </p:cNvPicPr>
          <p:nvPr/>
        </p:nvPicPr>
        <p:blipFill>
          <a:blip r:embed="rId4"/>
          <a:stretch>
            <a:fillRect/>
          </a:stretch>
        </p:blipFill>
        <p:spPr>
          <a:xfrm>
            <a:off x="538223" y="3595456"/>
            <a:ext cx="3438298" cy="30362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矩形 10">
            <a:extLst>
              <a:ext uri="{FF2B5EF4-FFF2-40B4-BE49-F238E27FC236}">
                <a16:creationId xmlns:a16="http://schemas.microsoft.com/office/drawing/2014/main" id="{1B772CCB-5447-4E80-BFEC-4A9CB2D80EDC}"/>
              </a:ext>
            </a:extLst>
          </p:cNvPr>
          <p:cNvSpPr/>
          <p:nvPr/>
        </p:nvSpPr>
        <p:spPr>
          <a:xfrm>
            <a:off x="5113538" y="3906175"/>
            <a:ext cx="2095130" cy="142042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下 7">
            <a:extLst>
              <a:ext uri="{FF2B5EF4-FFF2-40B4-BE49-F238E27FC236}">
                <a16:creationId xmlns:a16="http://schemas.microsoft.com/office/drawing/2014/main" id="{DB7941B7-77B5-4777-91ED-059C8A5BBE68}"/>
              </a:ext>
            </a:extLst>
          </p:cNvPr>
          <p:cNvSpPr/>
          <p:nvPr/>
        </p:nvSpPr>
        <p:spPr>
          <a:xfrm rot="5245287">
            <a:off x="4200876" y="3857388"/>
            <a:ext cx="417251" cy="1568558"/>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35673054-6807-4C39-9F03-ABA2BE36D46B}"/>
              </a:ext>
            </a:extLst>
          </p:cNvPr>
          <p:cNvSpPr txBox="1"/>
          <p:nvPr/>
        </p:nvSpPr>
        <p:spPr>
          <a:xfrm>
            <a:off x="75273" y="2750217"/>
            <a:ext cx="3541357" cy="830997"/>
          </a:xfrm>
          <a:prstGeom prst="rect">
            <a:avLst/>
          </a:prstGeom>
          <a:noFill/>
        </p:spPr>
        <p:txBody>
          <a:bodyPr wrap="square" rtlCol="0">
            <a:spAutoFit/>
          </a:bodyPr>
          <a:lstStyle/>
          <a:p>
            <a:r>
              <a:rPr lang="zh-CN" altLang="en-US" sz="2400" dirty="0">
                <a:solidFill>
                  <a:srgbClr val="FF0000"/>
                </a:solidFill>
                <a:latin typeface="Source Sans Pro" panose="020B0503030403020204" pitchFamily="34" charset="0"/>
                <a:ea typeface="Source Sans Pro" panose="020B0503030403020204" pitchFamily="34" charset="0"/>
              </a:rPr>
              <a:t>点击史诗故事可以看到更详细的描述以及检查项</a:t>
            </a:r>
            <a:endParaRPr lang="zh-CN" altLang="en-US" sz="2400" dirty="0">
              <a:solidFill>
                <a:srgbClr val="FF0000"/>
              </a:solidFill>
              <a:latin typeface="Source Sans Pro" panose="020B0503030403020204" pitchFamily="34" charset="0"/>
            </a:endParaRPr>
          </a:p>
        </p:txBody>
      </p:sp>
    </p:spTree>
    <p:extLst>
      <p:ext uri="{BB962C8B-B14F-4D97-AF65-F5344CB8AC3E}">
        <p14:creationId xmlns:p14="http://schemas.microsoft.com/office/powerpoint/2010/main" val="1511255126"/>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randombar(horizontal)">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0;p20">
            <a:extLst>
              <a:ext uri="{FF2B5EF4-FFF2-40B4-BE49-F238E27FC236}">
                <a16:creationId xmlns:a16="http://schemas.microsoft.com/office/drawing/2014/main" id="{CBDAB643-290B-42BA-B632-B240A84FD44C}"/>
              </a:ext>
            </a:extLst>
          </p:cNvPr>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pPr algn="ctr"/>
            <a:r>
              <a:rPr lang="zh-CN" altLang="en-US" sz="4800" dirty="0">
                <a:solidFill>
                  <a:schemeClr val="tx1"/>
                </a:solidFill>
                <a:latin typeface="+mj-ea"/>
                <a:ea typeface="+mj-ea"/>
              </a:rPr>
              <a:t>里程碑规划</a:t>
            </a:r>
            <a:r>
              <a:rPr lang="en-US" altLang="zh-CN" sz="4800" dirty="0">
                <a:solidFill>
                  <a:schemeClr val="tx1"/>
                </a:solidFill>
                <a:latin typeface="+mj-ea"/>
                <a:ea typeface="+mj-ea"/>
              </a:rPr>
              <a:t>(Milestone Schema)</a:t>
            </a:r>
            <a:endParaRPr sz="4800" dirty="0">
              <a:solidFill>
                <a:schemeClr val="tx1"/>
              </a:solidFill>
              <a:latin typeface="+mj-ea"/>
              <a:ea typeface="+mj-ea"/>
            </a:endParaRPr>
          </a:p>
        </p:txBody>
      </p:sp>
      <p:sp>
        <p:nvSpPr>
          <p:cNvPr id="5" name="文本框 4">
            <a:extLst>
              <a:ext uri="{FF2B5EF4-FFF2-40B4-BE49-F238E27FC236}">
                <a16:creationId xmlns:a16="http://schemas.microsoft.com/office/drawing/2014/main" id="{21A9B110-8F36-4B88-AAE3-9FBBE4801504}"/>
              </a:ext>
            </a:extLst>
          </p:cNvPr>
          <p:cNvSpPr txBox="1"/>
          <p:nvPr/>
        </p:nvSpPr>
        <p:spPr>
          <a:xfrm>
            <a:off x="1373874" y="1536174"/>
            <a:ext cx="9444251" cy="4893647"/>
          </a:xfrm>
          <a:prstGeom prst="rect">
            <a:avLst/>
          </a:prstGeom>
          <a:noFill/>
        </p:spPr>
        <p:txBody>
          <a:bodyPr wrap="square" rtlCol="0">
            <a:spAutoFit/>
          </a:bodyPr>
          <a:lstStyle/>
          <a:p>
            <a:r>
              <a:rPr lang="zh-CN" altLang="en-US" sz="2400" dirty="0">
                <a:latin typeface="Source Sans Pro" panose="020B0503030403020204" pitchFamily="34" charset="0"/>
                <a:ea typeface="Source Sans Pro" panose="020B0503030403020204" pitchFamily="34" charset="0"/>
              </a:rPr>
              <a:t>我们设计了</a:t>
            </a:r>
            <a:r>
              <a:rPr lang="en-US" altLang="zh-CN" sz="2400" dirty="0">
                <a:latin typeface="Source Sans Pro" panose="020B0503030403020204" pitchFamily="34" charset="0"/>
                <a:ea typeface="Source Sans Pro" panose="020B0503030403020204" pitchFamily="34" charset="0"/>
              </a:rPr>
              <a:t>3</a:t>
            </a:r>
            <a:r>
              <a:rPr lang="zh-CN" altLang="en-US" sz="2400" dirty="0">
                <a:latin typeface="Source Sans Pro" panose="020B0503030403020204" pitchFamily="34" charset="0"/>
                <a:ea typeface="Source Sans Pro" panose="020B0503030403020204" pitchFamily="34" charset="0"/>
              </a:rPr>
              <a:t>个里程碑，并将整个项目分成了</a:t>
            </a:r>
            <a:r>
              <a:rPr lang="en-US" altLang="zh-CN" sz="2400" dirty="0">
                <a:latin typeface="Source Sans Pro" panose="020B0503030403020204" pitchFamily="34" charset="0"/>
                <a:ea typeface="Source Sans Pro" panose="020B0503030403020204" pitchFamily="34" charset="0"/>
              </a:rPr>
              <a:t>3</a:t>
            </a:r>
            <a:r>
              <a:rPr lang="zh-CN" altLang="en-US" sz="2400" dirty="0">
                <a:latin typeface="Source Sans Pro" panose="020B0503030403020204" pitchFamily="34" charset="0"/>
                <a:ea typeface="Source Sans Pro" panose="020B0503030403020204" pitchFamily="34" charset="0"/>
              </a:rPr>
              <a:t>个</a:t>
            </a:r>
            <a:r>
              <a:rPr lang="en-US" altLang="zh-CN" sz="2400" dirty="0">
                <a:latin typeface="Source Sans Pro" panose="020B0503030403020204" pitchFamily="34" charset="0"/>
                <a:ea typeface="Source Sans Pro" panose="020B0503030403020204" pitchFamily="34" charset="0"/>
              </a:rPr>
              <a:t>sprint</a:t>
            </a:r>
            <a:r>
              <a:rPr lang="zh-CN" altLang="en-US" sz="2400" dirty="0">
                <a:latin typeface="Source Sans Pro" panose="020B0503030403020204" pitchFamily="34" charset="0"/>
                <a:ea typeface="Source Sans Pro" panose="020B0503030403020204" pitchFamily="34" charset="0"/>
              </a:rPr>
              <a:t>来完成，每个</a:t>
            </a:r>
            <a:r>
              <a:rPr lang="en-US" altLang="zh-CN" sz="2400" dirty="0">
                <a:latin typeface="Source Sans Pro" panose="020B0503030403020204" pitchFamily="34" charset="0"/>
                <a:ea typeface="Source Sans Pro" panose="020B0503030403020204" pitchFamily="34" charset="0"/>
              </a:rPr>
              <a:t>sprint</a:t>
            </a:r>
            <a:r>
              <a:rPr lang="zh-CN" altLang="en-US" sz="2400" dirty="0">
                <a:latin typeface="Source Sans Pro" panose="020B0503030403020204" pitchFamily="34" charset="0"/>
                <a:ea typeface="Source Sans Pro" panose="020B0503030403020204" pitchFamily="34" charset="0"/>
              </a:rPr>
              <a:t>对应一个里程碑</a:t>
            </a:r>
            <a:endParaRPr lang="en-US" altLang="zh-CN" sz="2400" dirty="0">
              <a:latin typeface="Source Sans Pro" panose="020B0503030403020204" pitchFamily="34" charset="0"/>
              <a:ea typeface="Source Sans Pro" panose="020B0503030403020204" pitchFamily="34" charset="0"/>
            </a:endParaRPr>
          </a:p>
          <a:p>
            <a:endParaRPr lang="en-US" altLang="zh-CN" sz="2400" dirty="0">
              <a:latin typeface="Source Sans Pro" panose="020B0503030403020204" pitchFamily="34" charset="0"/>
              <a:ea typeface="Source Sans Pro" panose="020B0503030403020204" pitchFamily="34" charset="0"/>
            </a:endParaRPr>
          </a:p>
          <a:p>
            <a:pPr marL="342900" indent="-342900">
              <a:buFont typeface="Arial" panose="020B0604020202020204" pitchFamily="34" charset="0"/>
              <a:buChar char="•"/>
            </a:pPr>
            <a:r>
              <a:rPr lang="zh-CN" altLang="en-US" sz="2400" dirty="0">
                <a:latin typeface="Source Sans Pro" panose="020B0503030403020204" pitchFamily="34" charset="0"/>
                <a:ea typeface="Source Sans Pro" panose="020B0503030403020204" pitchFamily="34" charset="0"/>
              </a:rPr>
              <a:t>里程碑</a:t>
            </a:r>
            <a:r>
              <a:rPr lang="en-US" altLang="zh-CN" sz="2400" dirty="0">
                <a:latin typeface="Source Sans Pro" panose="020B0503030403020204" pitchFamily="34" charset="0"/>
                <a:ea typeface="Source Sans Pro" panose="020B0503030403020204" pitchFamily="34" charset="0"/>
              </a:rPr>
              <a:t>1</a:t>
            </a:r>
            <a:r>
              <a:rPr lang="zh-CN" altLang="en-US" sz="2400" dirty="0">
                <a:latin typeface="Source Sans Pro" panose="020B0503030403020204" pitchFamily="34" charset="0"/>
                <a:ea typeface="Source Sans Pro" panose="020B0503030403020204" pitchFamily="34" charset="0"/>
              </a:rPr>
              <a:t>中，我们将完成聊天系统的登录注册及聊天功能，还有将文件从客户端上传到服务器，以及从服务器的共享资源文件夹下载文件的功能</a:t>
            </a:r>
            <a:r>
              <a:rPr lang="zh-CN" altLang="en-US" sz="2400" dirty="0">
                <a:solidFill>
                  <a:srgbClr val="FF0000"/>
                </a:solidFill>
                <a:latin typeface="Source Sans Pro" panose="020B0503030403020204" pitchFamily="34" charset="0"/>
                <a:ea typeface="Source Sans Pro" panose="020B0503030403020204" pitchFamily="34" charset="0"/>
              </a:rPr>
              <a:t>（基础功能）</a:t>
            </a:r>
            <a:endParaRPr lang="en-US" altLang="zh-CN" sz="2400" dirty="0">
              <a:solidFill>
                <a:srgbClr val="FF0000"/>
              </a:solidFill>
              <a:latin typeface="Source Sans Pro" panose="020B0503030403020204" pitchFamily="34" charset="0"/>
              <a:ea typeface="Source Sans Pro" panose="020B0503030403020204" pitchFamily="34" charset="0"/>
            </a:endParaRPr>
          </a:p>
          <a:p>
            <a:pPr marL="342900" indent="-342900">
              <a:buFont typeface="Arial" panose="020B0604020202020204" pitchFamily="34" charset="0"/>
              <a:buChar char="•"/>
            </a:pPr>
            <a:endParaRPr lang="en-US" altLang="zh-CN" sz="2400" dirty="0">
              <a:latin typeface="Source Sans Pro" panose="020B0503030403020204" pitchFamily="34" charset="0"/>
              <a:ea typeface="Source Sans Pro" panose="020B0503030403020204" pitchFamily="34" charset="0"/>
            </a:endParaRPr>
          </a:p>
          <a:p>
            <a:pPr marL="342900" indent="-342900">
              <a:buFont typeface="Arial" panose="020B0604020202020204" pitchFamily="34" charset="0"/>
              <a:buChar char="•"/>
            </a:pPr>
            <a:r>
              <a:rPr lang="zh-CN" altLang="en-US" sz="2400" dirty="0">
                <a:latin typeface="Source Sans Pro" panose="020B0503030403020204" pitchFamily="34" charset="0"/>
                <a:ea typeface="Source Sans Pro" panose="020B0503030403020204" pitchFamily="34" charset="0"/>
              </a:rPr>
              <a:t>里程碑</a:t>
            </a:r>
            <a:r>
              <a:rPr lang="en-US" altLang="zh-CN" sz="2400" dirty="0">
                <a:latin typeface="Source Sans Pro" panose="020B0503030403020204" pitchFamily="34" charset="0"/>
                <a:ea typeface="Source Sans Pro" panose="020B0503030403020204" pitchFamily="34" charset="0"/>
              </a:rPr>
              <a:t>2</a:t>
            </a:r>
            <a:r>
              <a:rPr lang="zh-CN" altLang="en-US" sz="2400" dirty="0">
                <a:latin typeface="Source Sans Pro" panose="020B0503030403020204" pitchFamily="34" charset="0"/>
                <a:ea typeface="Source Sans Pro" panose="020B0503030403020204" pitchFamily="34" charset="0"/>
              </a:rPr>
              <a:t>中，我们会完善我们的数据库，用户可以编辑自己的信息或查看其他用户信息，并且实现管理员通过管理界面对数据库中的数据进行管理的功能</a:t>
            </a:r>
            <a:r>
              <a:rPr lang="zh-CN" altLang="en-US" sz="2400" dirty="0">
                <a:solidFill>
                  <a:srgbClr val="FF0000"/>
                </a:solidFill>
                <a:latin typeface="Source Sans Pro" panose="020B0503030403020204" pitchFamily="34" charset="0"/>
                <a:ea typeface="Source Sans Pro" panose="020B0503030403020204" pitchFamily="34" charset="0"/>
              </a:rPr>
              <a:t>（数据库管理）</a:t>
            </a:r>
            <a:endParaRPr lang="en-US" altLang="zh-CN" sz="2400" dirty="0">
              <a:solidFill>
                <a:srgbClr val="FF0000"/>
              </a:solidFill>
              <a:latin typeface="Source Sans Pro" panose="020B0503030403020204" pitchFamily="34" charset="0"/>
              <a:ea typeface="Source Sans Pro" panose="020B0503030403020204" pitchFamily="34" charset="0"/>
            </a:endParaRPr>
          </a:p>
          <a:p>
            <a:pPr marL="342900" indent="-342900">
              <a:buFont typeface="Arial" panose="020B0604020202020204" pitchFamily="34" charset="0"/>
              <a:buChar char="•"/>
            </a:pPr>
            <a:endParaRPr lang="en-US" altLang="zh-CN" sz="2400" dirty="0">
              <a:latin typeface="Source Sans Pro" panose="020B0503030403020204" pitchFamily="34" charset="0"/>
              <a:ea typeface="Source Sans Pro" panose="020B0503030403020204" pitchFamily="34" charset="0"/>
            </a:endParaRPr>
          </a:p>
          <a:p>
            <a:pPr marL="342900" indent="-342900">
              <a:buFont typeface="Arial" panose="020B0604020202020204" pitchFamily="34" charset="0"/>
              <a:buChar char="•"/>
            </a:pPr>
            <a:r>
              <a:rPr lang="zh-CN" altLang="en-US" sz="2400" dirty="0">
                <a:latin typeface="Source Sans Pro" panose="020B0503030403020204" pitchFamily="34" charset="0"/>
                <a:ea typeface="Source Sans Pro" panose="020B0503030403020204" pitchFamily="34" charset="0"/>
              </a:rPr>
              <a:t>里程碑</a:t>
            </a:r>
            <a:r>
              <a:rPr lang="en-US" altLang="zh-CN" sz="2400" dirty="0">
                <a:latin typeface="Source Sans Pro" panose="020B0503030403020204" pitchFamily="34" charset="0"/>
                <a:ea typeface="Source Sans Pro" panose="020B0503030403020204" pitchFamily="34" charset="0"/>
              </a:rPr>
              <a:t>3</a:t>
            </a:r>
            <a:r>
              <a:rPr lang="zh-CN" altLang="en-US" sz="2400" dirty="0">
                <a:latin typeface="Source Sans Pro" panose="020B0503030403020204" pitchFamily="34" charset="0"/>
                <a:ea typeface="Source Sans Pro" panose="020B0503030403020204" pitchFamily="34" charset="0"/>
              </a:rPr>
              <a:t>中，我们进一步改进了聊天系统的</a:t>
            </a:r>
            <a:r>
              <a:rPr lang="en-US" altLang="zh-CN" sz="2400" dirty="0">
                <a:latin typeface="Source Sans Pro" panose="020B0503030403020204" pitchFamily="34" charset="0"/>
                <a:ea typeface="Source Sans Pro" panose="020B0503030403020204" pitchFamily="34" charset="0"/>
              </a:rPr>
              <a:t>UI</a:t>
            </a:r>
            <a:r>
              <a:rPr lang="zh-CN" altLang="en-US" sz="2400" dirty="0">
                <a:latin typeface="Source Sans Pro" panose="020B0503030403020204" pitchFamily="34" charset="0"/>
                <a:ea typeface="Source Sans Pro" panose="020B0503030403020204" pitchFamily="34" charset="0"/>
              </a:rPr>
              <a:t>并实现了用户之间图片和文件的发送接收功能</a:t>
            </a:r>
            <a:r>
              <a:rPr lang="zh-CN" altLang="en-US" sz="2400" dirty="0">
                <a:solidFill>
                  <a:srgbClr val="FF0000"/>
                </a:solidFill>
                <a:latin typeface="Source Sans Pro" panose="020B0503030403020204" pitchFamily="34" charset="0"/>
                <a:ea typeface="Source Sans Pro" panose="020B0503030403020204" pitchFamily="34" charset="0"/>
              </a:rPr>
              <a:t>（进一步改进</a:t>
            </a:r>
            <a:r>
              <a:rPr lang="en-US" altLang="zh-CN" sz="2400" dirty="0">
                <a:solidFill>
                  <a:srgbClr val="FF0000"/>
                </a:solidFill>
                <a:latin typeface="Source Sans Pro" panose="020B0503030403020204" pitchFamily="34" charset="0"/>
                <a:ea typeface="Source Sans Pro" panose="020B0503030403020204" pitchFamily="34" charset="0"/>
              </a:rPr>
              <a:t>UI</a:t>
            </a:r>
            <a:r>
              <a:rPr lang="zh-CN" altLang="en-US" sz="2400" dirty="0">
                <a:solidFill>
                  <a:srgbClr val="FF0000"/>
                </a:solidFill>
                <a:latin typeface="Source Sans Pro" panose="020B0503030403020204" pitchFamily="34" charset="0"/>
                <a:ea typeface="Source Sans Pro" panose="020B0503030403020204" pitchFamily="34" charset="0"/>
              </a:rPr>
              <a:t>和功能）</a:t>
            </a:r>
            <a:endParaRPr lang="zh-CN" altLang="en-US" sz="2400" dirty="0">
              <a:solidFill>
                <a:srgbClr val="FF0000"/>
              </a:solidFill>
              <a:latin typeface="Source Sans Pro" panose="020B0503030403020204" pitchFamily="34" charset="0"/>
            </a:endParaRPr>
          </a:p>
        </p:txBody>
      </p:sp>
    </p:spTree>
    <p:extLst>
      <p:ext uri="{BB962C8B-B14F-4D97-AF65-F5344CB8AC3E}">
        <p14:creationId xmlns:p14="http://schemas.microsoft.com/office/powerpoint/2010/main" val="1601938087"/>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pPr algn="ctr"/>
            <a:r>
              <a:rPr lang="zh-CN" altLang="en-US" sz="4800" dirty="0">
                <a:solidFill>
                  <a:schemeClr val="tx1"/>
                </a:solidFill>
                <a:latin typeface="+mj-ea"/>
                <a:ea typeface="+mj-ea"/>
              </a:rPr>
              <a:t>里程碑规划</a:t>
            </a:r>
            <a:r>
              <a:rPr lang="en-US" altLang="zh-CN" sz="4800" dirty="0">
                <a:solidFill>
                  <a:schemeClr val="tx1"/>
                </a:solidFill>
                <a:latin typeface="+mj-ea"/>
                <a:ea typeface="+mj-ea"/>
              </a:rPr>
              <a:t>(Milestone Schema)</a:t>
            </a:r>
            <a:endParaRPr sz="4800" dirty="0">
              <a:solidFill>
                <a:schemeClr val="tx1"/>
              </a:solidFill>
              <a:latin typeface="+mj-ea"/>
              <a:ea typeface="+mj-ea"/>
            </a:endParaRPr>
          </a:p>
        </p:txBody>
      </p:sp>
      <p:pic>
        <p:nvPicPr>
          <p:cNvPr id="6" name="图片 5">
            <a:extLst>
              <a:ext uri="{FF2B5EF4-FFF2-40B4-BE49-F238E27FC236}">
                <a16:creationId xmlns:a16="http://schemas.microsoft.com/office/drawing/2014/main" id="{74513334-89C7-4BC1-AB73-C450917F5C94}"/>
              </a:ext>
            </a:extLst>
          </p:cNvPr>
          <p:cNvPicPr>
            <a:picLocks noChangeAspect="1"/>
          </p:cNvPicPr>
          <p:nvPr/>
        </p:nvPicPr>
        <p:blipFill>
          <a:blip r:embed="rId3"/>
          <a:stretch>
            <a:fillRect/>
          </a:stretch>
        </p:blipFill>
        <p:spPr>
          <a:xfrm>
            <a:off x="589669" y="1200264"/>
            <a:ext cx="4178545" cy="5657736"/>
          </a:xfrm>
          <a:prstGeom prst="rect">
            <a:avLst/>
          </a:prstGeom>
        </p:spPr>
      </p:pic>
      <p:pic>
        <p:nvPicPr>
          <p:cNvPr id="11" name="图片 10">
            <a:extLst>
              <a:ext uri="{FF2B5EF4-FFF2-40B4-BE49-F238E27FC236}">
                <a16:creationId xmlns:a16="http://schemas.microsoft.com/office/drawing/2014/main" id="{5D0F988B-781D-4AC8-93B6-35EA13C697C9}"/>
              </a:ext>
            </a:extLst>
          </p:cNvPr>
          <p:cNvPicPr>
            <a:picLocks noChangeAspect="1"/>
          </p:cNvPicPr>
          <p:nvPr/>
        </p:nvPicPr>
        <p:blipFill>
          <a:blip r:embed="rId4"/>
          <a:stretch>
            <a:fillRect/>
          </a:stretch>
        </p:blipFill>
        <p:spPr>
          <a:xfrm>
            <a:off x="4768214" y="1191925"/>
            <a:ext cx="3841956" cy="2977207"/>
          </a:xfrm>
          <a:prstGeom prst="rect">
            <a:avLst/>
          </a:prstGeom>
        </p:spPr>
      </p:pic>
      <p:pic>
        <p:nvPicPr>
          <p:cNvPr id="13" name="图片 12">
            <a:extLst>
              <a:ext uri="{FF2B5EF4-FFF2-40B4-BE49-F238E27FC236}">
                <a16:creationId xmlns:a16="http://schemas.microsoft.com/office/drawing/2014/main" id="{517C8588-48A1-4E63-A6ED-D6FA1ADE4080}"/>
              </a:ext>
            </a:extLst>
          </p:cNvPr>
          <p:cNvPicPr>
            <a:picLocks noChangeAspect="1"/>
          </p:cNvPicPr>
          <p:nvPr/>
        </p:nvPicPr>
        <p:blipFill>
          <a:blip r:embed="rId5"/>
          <a:stretch>
            <a:fillRect/>
          </a:stretch>
        </p:blipFill>
        <p:spPr>
          <a:xfrm>
            <a:off x="4847331" y="4169132"/>
            <a:ext cx="4099428" cy="2373353"/>
          </a:xfrm>
          <a:prstGeom prst="rect">
            <a:avLst/>
          </a:prstGeom>
        </p:spPr>
      </p:pic>
      <p:sp>
        <p:nvSpPr>
          <p:cNvPr id="15" name="文本框 14">
            <a:extLst>
              <a:ext uri="{FF2B5EF4-FFF2-40B4-BE49-F238E27FC236}">
                <a16:creationId xmlns:a16="http://schemas.microsoft.com/office/drawing/2014/main" id="{58183294-A5BD-474C-A187-9C499848CF35}"/>
              </a:ext>
            </a:extLst>
          </p:cNvPr>
          <p:cNvSpPr txBox="1"/>
          <p:nvPr/>
        </p:nvSpPr>
        <p:spPr>
          <a:xfrm>
            <a:off x="8810370" y="2528356"/>
            <a:ext cx="3381630" cy="1200329"/>
          </a:xfrm>
          <a:prstGeom prst="rect">
            <a:avLst/>
          </a:prstGeom>
          <a:noFill/>
        </p:spPr>
        <p:txBody>
          <a:bodyPr wrap="square" rtlCol="0">
            <a:spAutoFit/>
          </a:bodyPr>
          <a:lstStyle/>
          <a:p>
            <a:r>
              <a:rPr lang="zh-CN" altLang="en-US" sz="2400" dirty="0">
                <a:latin typeface="Source Sans Pro" panose="020B0503030403020204" pitchFamily="34" charset="0"/>
                <a:ea typeface="Source Sans Pro" panose="020B0503030403020204" pitchFamily="34" charset="0"/>
              </a:rPr>
              <a:t>每个里程碑和</a:t>
            </a:r>
            <a:r>
              <a:rPr lang="en-US" altLang="zh-CN" sz="2400" dirty="0">
                <a:latin typeface="Source Sans Pro" panose="020B0503030403020204" pitchFamily="34" charset="0"/>
                <a:ea typeface="Source Sans Pro" panose="020B0503030403020204" pitchFamily="34" charset="0"/>
              </a:rPr>
              <a:t>sprint</a:t>
            </a:r>
            <a:r>
              <a:rPr lang="zh-CN" altLang="en-US" sz="2400" dirty="0">
                <a:latin typeface="Source Sans Pro" panose="020B0503030403020204" pitchFamily="34" charset="0"/>
                <a:ea typeface="Source Sans Pro" panose="020B0503030403020204" pitchFamily="34" charset="0"/>
              </a:rPr>
              <a:t>都设置了</a:t>
            </a:r>
            <a:r>
              <a:rPr lang="en-US" altLang="zh-CN" sz="2400" dirty="0">
                <a:latin typeface="Source Sans Pro" panose="020B0503030403020204" pitchFamily="34" charset="0"/>
                <a:ea typeface="Source Sans Pro" panose="020B0503030403020204" pitchFamily="34" charset="0"/>
              </a:rPr>
              <a:t>2-3</a:t>
            </a:r>
            <a:r>
              <a:rPr lang="zh-CN" altLang="en-US" sz="2400" dirty="0">
                <a:latin typeface="Source Sans Pro" panose="020B0503030403020204" pitchFamily="34" charset="0"/>
                <a:ea typeface="Source Sans Pro" panose="020B0503030403020204" pitchFamily="34" charset="0"/>
              </a:rPr>
              <a:t>周的时间来完成，并进行相应的测试</a:t>
            </a:r>
            <a:endParaRPr lang="en-US" altLang="zh-CN" sz="2400"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3946406304"/>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pPr algn="ctr"/>
            <a:r>
              <a:rPr lang="zh-CN" altLang="en-US" sz="4800" dirty="0">
                <a:solidFill>
                  <a:schemeClr val="tx1"/>
                </a:solidFill>
                <a:latin typeface="+mj-ea"/>
                <a:ea typeface="+mj-ea"/>
              </a:rPr>
              <a:t>里程碑</a:t>
            </a:r>
            <a:r>
              <a:rPr lang="en-US" altLang="zh-CN" sz="4800" dirty="0">
                <a:solidFill>
                  <a:schemeClr val="tx1"/>
                </a:solidFill>
                <a:latin typeface="+mj-ea"/>
                <a:ea typeface="+mj-ea"/>
              </a:rPr>
              <a:t>(Milestone)</a:t>
            </a:r>
            <a:endParaRPr sz="4800" dirty="0">
              <a:solidFill>
                <a:schemeClr val="tx1"/>
              </a:solidFill>
              <a:latin typeface="+mj-ea"/>
              <a:ea typeface="+mj-ea"/>
            </a:endParaRPr>
          </a:p>
        </p:txBody>
      </p:sp>
      <p:pic>
        <p:nvPicPr>
          <p:cNvPr id="3" name="图片 2">
            <a:extLst>
              <a:ext uri="{FF2B5EF4-FFF2-40B4-BE49-F238E27FC236}">
                <a16:creationId xmlns:a16="http://schemas.microsoft.com/office/drawing/2014/main" id="{717612A8-3A69-475C-ABD9-EA1422D180D5}"/>
              </a:ext>
            </a:extLst>
          </p:cNvPr>
          <p:cNvPicPr>
            <a:picLocks noChangeAspect="1"/>
          </p:cNvPicPr>
          <p:nvPr/>
        </p:nvPicPr>
        <p:blipFill>
          <a:blip r:embed="rId3"/>
          <a:stretch>
            <a:fillRect/>
          </a:stretch>
        </p:blipFill>
        <p:spPr>
          <a:xfrm>
            <a:off x="1376674" y="1279265"/>
            <a:ext cx="4327078" cy="5285772"/>
          </a:xfrm>
          <a:prstGeom prst="rect">
            <a:avLst/>
          </a:prstGeom>
        </p:spPr>
      </p:pic>
      <p:sp>
        <p:nvSpPr>
          <p:cNvPr id="4" name="文本框 3">
            <a:extLst>
              <a:ext uri="{FF2B5EF4-FFF2-40B4-BE49-F238E27FC236}">
                <a16:creationId xmlns:a16="http://schemas.microsoft.com/office/drawing/2014/main" id="{67D0A28C-5107-4674-BDC4-8B1C5A54E4D0}"/>
              </a:ext>
            </a:extLst>
          </p:cNvPr>
          <p:cNvSpPr txBox="1"/>
          <p:nvPr/>
        </p:nvSpPr>
        <p:spPr>
          <a:xfrm>
            <a:off x="6223246" y="1546847"/>
            <a:ext cx="5175681" cy="1200329"/>
          </a:xfrm>
          <a:prstGeom prst="rect">
            <a:avLst/>
          </a:prstGeom>
          <a:noFill/>
        </p:spPr>
        <p:txBody>
          <a:bodyPr wrap="square" rtlCol="0">
            <a:spAutoFit/>
          </a:bodyPr>
          <a:lstStyle/>
          <a:p>
            <a:r>
              <a:rPr lang="zh-CN" altLang="en-US" sz="2400" dirty="0">
                <a:latin typeface="Source Sans Pro" panose="020B0503030403020204" pitchFamily="34" charset="0"/>
                <a:ea typeface="Source Sans Pro" panose="020B0503030403020204" pitchFamily="34" charset="0"/>
              </a:rPr>
              <a:t>在里程碑中，每个史诗故事都加入了相关的用户故事来明确需求</a:t>
            </a:r>
            <a:endParaRPr lang="en-US" altLang="zh-CN" sz="2400" dirty="0">
              <a:latin typeface="Source Sans Pro" panose="020B0503030403020204" pitchFamily="34" charset="0"/>
              <a:ea typeface="Source Sans Pro" panose="020B0503030403020204" pitchFamily="34" charset="0"/>
            </a:endParaRPr>
          </a:p>
          <a:p>
            <a:r>
              <a:rPr lang="zh-CN" altLang="en-US" sz="2400" dirty="0">
                <a:latin typeface="Source Sans Pro" panose="020B0503030403020204" pitchFamily="34" charset="0"/>
                <a:ea typeface="Source Sans Pro" panose="020B0503030403020204" pitchFamily="34" charset="0"/>
              </a:rPr>
              <a:t>并随着开发进程进行更新</a:t>
            </a:r>
            <a:endParaRPr lang="zh-CN" altLang="en-US" sz="2400" dirty="0">
              <a:latin typeface="Source Sans Pro" panose="020B0503030403020204" pitchFamily="34" charset="0"/>
            </a:endParaRPr>
          </a:p>
        </p:txBody>
      </p:sp>
      <p:pic>
        <p:nvPicPr>
          <p:cNvPr id="7" name="图片 6">
            <a:extLst>
              <a:ext uri="{FF2B5EF4-FFF2-40B4-BE49-F238E27FC236}">
                <a16:creationId xmlns:a16="http://schemas.microsoft.com/office/drawing/2014/main" id="{EF876722-4E28-4D6B-BDBA-A92845508FA3}"/>
              </a:ext>
            </a:extLst>
          </p:cNvPr>
          <p:cNvPicPr>
            <a:picLocks noChangeAspect="1"/>
          </p:cNvPicPr>
          <p:nvPr/>
        </p:nvPicPr>
        <p:blipFill>
          <a:blip r:embed="rId4"/>
          <a:stretch>
            <a:fillRect/>
          </a:stretch>
        </p:blipFill>
        <p:spPr>
          <a:xfrm>
            <a:off x="5895718" y="2845449"/>
            <a:ext cx="6053627" cy="391533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8" name="文本框 7">
            <a:extLst>
              <a:ext uri="{FF2B5EF4-FFF2-40B4-BE49-F238E27FC236}">
                <a16:creationId xmlns:a16="http://schemas.microsoft.com/office/drawing/2014/main" id="{C2BD4839-7B87-425D-917D-73E45D40404B}"/>
              </a:ext>
            </a:extLst>
          </p:cNvPr>
          <p:cNvSpPr txBox="1"/>
          <p:nvPr/>
        </p:nvSpPr>
        <p:spPr>
          <a:xfrm>
            <a:off x="10281287" y="2946396"/>
            <a:ext cx="2023164" cy="461665"/>
          </a:xfrm>
          <a:prstGeom prst="rect">
            <a:avLst/>
          </a:prstGeom>
          <a:noFill/>
        </p:spPr>
        <p:txBody>
          <a:bodyPr wrap="square" rtlCol="0">
            <a:spAutoFit/>
          </a:bodyPr>
          <a:lstStyle/>
          <a:p>
            <a:r>
              <a:rPr lang="zh-CN" altLang="en-US" sz="2400" dirty="0">
                <a:latin typeface="Source Sans Pro" panose="020B0503030403020204" pitchFamily="34" charset="0"/>
                <a:ea typeface="Source Sans Pro" panose="020B0503030403020204" pitchFamily="34" charset="0"/>
              </a:rPr>
              <a:t>燃尽图</a:t>
            </a:r>
            <a:endParaRPr lang="zh-CN" altLang="en-US" sz="2400" dirty="0">
              <a:latin typeface="Source Sans Pro" panose="020B0503030403020204" pitchFamily="34" charset="0"/>
            </a:endParaRPr>
          </a:p>
        </p:txBody>
      </p:sp>
      <p:sp>
        <p:nvSpPr>
          <p:cNvPr id="9" name="矩形 8">
            <a:extLst>
              <a:ext uri="{FF2B5EF4-FFF2-40B4-BE49-F238E27FC236}">
                <a16:creationId xmlns:a16="http://schemas.microsoft.com/office/drawing/2014/main" id="{F3EBCB6F-A48F-4CB6-8E90-5EB413E4A236}"/>
              </a:ext>
            </a:extLst>
          </p:cNvPr>
          <p:cNvSpPr/>
          <p:nvPr/>
        </p:nvSpPr>
        <p:spPr>
          <a:xfrm>
            <a:off x="1295830" y="3284738"/>
            <a:ext cx="4438200" cy="229399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554BFC89-2AF3-430F-BCE8-557125931F6F}"/>
              </a:ext>
            </a:extLst>
          </p:cNvPr>
          <p:cNvSpPr txBox="1"/>
          <p:nvPr/>
        </p:nvSpPr>
        <p:spPr>
          <a:xfrm>
            <a:off x="5925996" y="4244998"/>
            <a:ext cx="3670765" cy="830997"/>
          </a:xfrm>
          <a:prstGeom prst="rect">
            <a:avLst/>
          </a:prstGeom>
          <a:noFill/>
        </p:spPr>
        <p:txBody>
          <a:bodyPr wrap="square" rtlCol="0">
            <a:spAutoFit/>
          </a:bodyPr>
          <a:lstStyle/>
          <a:p>
            <a:r>
              <a:rPr lang="zh-CN" altLang="en-US" sz="2400" dirty="0">
                <a:solidFill>
                  <a:srgbClr val="FF0000"/>
                </a:solidFill>
                <a:latin typeface="Source Sans Pro" panose="020B0503030403020204" pitchFamily="34" charset="0"/>
                <a:ea typeface="Source Sans Pro" panose="020B0503030403020204" pitchFamily="34" charset="0"/>
              </a:rPr>
              <a:t>每个史诗故事都有着一或多个更详细的用户故事</a:t>
            </a:r>
            <a:endParaRPr lang="zh-CN" altLang="en-US" sz="2400" dirty="0">
              <a:solidFill>
                <a:srgbClr val="FF0000"/>
              </a:solidFill>
              <a:latin typeface="Source Sans Pro" panose="020B0503030403020204" pitchFamily="34" charset="0"/>
            </a:endParaRPr>
          </a:p>
        </p:txBody>
      </p:sp>
    </p:spTree>
    <p:extLst>
      <p:ext uri="{BB962C8B-B14F-4D97-AF65-F5344CB8AC3E}">
        <p14:creationId xmlns:p14="http://schemas.microsoft.com/office/powerpoint/2010/main" val="2812552843"/>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pPr algn="ctr"/>
            <a:r>
              <a:rPr lang="en-US" altLang="zh-CN" sz="4800" dirty="0">
                <a:solidFill>
                  <a:schemeClr val="tx1"/>
                </a:solidFill>
                <a:latin typeface="+mj-ea"/>
                <a:ea typeface="+mj-ea"/>
              </a:rPr>
              <a:t>Sprint</a:t>
            </a:r>
            <a:endParaRPr sz="4800" dirty="0">
              <a:solidFill>
                <a:schemeClr val="tx1"/>
              </a:solidFill>
              <a:latin typeface="+mj-ea"/>
              <a:ea typeface="+mj-ea"/>
            </a:endParaRPr>
          </a:p>
        </p:txBody>
      </p:sp>
      <p:pic>
        <p:nvPicPr>
          <p:cNvPr id="5" name="图片 4">
            <a:extLst>
              <a:ext uri="{FF2B5EF4-FFF2-40B4-BE49-F238E27FC236}">
                <a16:creationId xmlns:a16="http://schemas.microsoft.com/office/drawing/2014/main" id="{BBC2D441-3DC7-479C-BF63-5AA3EECAB301}"/>
              </a:ext>
            </a:extLst>
          </p:cNvPr>
          <p:cNvPicPr>
            <a:picLocks noChangeAspect="1"/>
          </p:cNvPicPr>
          <p:nvPr/>
        </p:nvPicPr>
        <p:blipFill>
          <a:blip r:embed="rId3"/>
          <a:stretch>
            <a:fillRect/>
          </a:stretch>
        </p:blipFill>
        <p:spPr>
          <a:xfrm>
            <a:off x="1035605" y="1240419"/>
            <a:ext cx="4162760" cy="5206754"/>
          </a:xfrm>
          <a:prstGeom prst="rect">
            <a:avLst/>
          </a:prstGeom>
        </p:spPr>
      </p:pic>
      <p:sp>
        <p:nvSpPr>
          <p:cNvPr id="10" name="文本框 9">
            <a:extLst>
              <a:ext uri="{FF2B5EF4-FFF2-40B4-BE49-F238E27FC236}">
                <a16:creationId xmlns:a16="http://schemas.microsoft.com/office/drawing/2014/main" id="{B524D21C-4870-4DC2-B7F9-341420217384}"/>
              </a:ext>
            </a:extLst>
          </p:cNvPr>
          <p:cNvSpPr txBox="1"/>
          <p:nvPr/>
        </p:nvSpPr>
        <p:spPr>
          <a:xfrm>
            <a:off x="5495389" y="4877513"/>
            <a:ext cx="6489465" cy="1938992"/>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latin typeface="Source Sans Pro" panose="020B0503030403020204" pitchFamily="34" charset="0"/>
                <a:ea typeface="Source Sans Pro" panose="020B0503030403020204" pitchFamily="34" charset="0"/>
              </a:rPr>
              <a:t>我们将用户故事划分进了</a:t>
            </a:r>
            <a:r>
              <a:rPr lang="en-US" altLang="zh-CN" sz="2400" dirty="0">
                <a:latin typeface="Source Sans Pro" panose="020B0503030403020204" pitchFamily="34" charset="0"/>
                <a:ea typeface="Source Sans Pro" panose="020B0503030403020204" pitchFamily="34" charset="0"/>
              </a:rPr>
              <a:t>3</a:t>
            </a:r>
            <a:r>
              <a:rPr lang="zh-CN" altLang="en-US" sz="2400" dirty="0">
                <a:latin typeface="Source Sans Pro" panose="020B0503030403020204" pitchFamily="34" charset="0"/>
                <a:ea typeface="Source Sans Pro" panose="020B0503030403020204" pitchFamily="34" charset="0"/>
              </a:rPr>
              <a:t>个</a:t>
            </a:r>
            <a:r>
              <a:rPr lang="en-US" altLang="zh-CN" sz="2400" dirty="0">
                <a:latin typeface="Source Sans Pro" panose="020B0503030403020204" pitchFamily="34" charset="0"/>
                <a:ea typeface="Source Sans Pro" panose="020B0503030403020204" pitchFamily="34" charset="0"/>
              </a:rPr>
              <a:t>sprint</a:t>
            </a:r>
            <a:r>
              <a:rPr lang="zh-CN" altLang="en-US" sz="2400" dirty="0">
                <a:latin typeface="Source Sans Pro" panose="020B0503030403020204" pitchFamily="34" charset="0"/>
                <a:ea typeface="Source Sans Pro" panose="020B0503030403020204" pitchFamily="34" charset="0"/>
              </a:rPr>
              <a:t>来完成，每个</a:t>
            </a:r>
            <a:r>
              <a:rPr lang="en-US" altLang="zh-CN" sz="2400" dirty="0">
                <a:latin typeface="Source Sans Pro" panose="020B0503030403020204" pitchFamily="34" charset="0"/>
                <a:ea typeface="Source Sans Pro" panose="020B0503030403020204" pitchFamily="34" charset="0"/>
              </a:rPr>
              <a:t>sprint</a:t>
            </a:r>
            <a:r>
              <a:rPr lang="zh-CN" altLang="en-US" sz="2400" dirty="0">
                <a:latin typeface="Source Sans Pro" panose="020B0503030403020204" pitchFamily="34" charset="0"/>
                <a:ea typeface="Source Sans Pro" panose="020B0503030403020204" pitchFamily="34" charset="0"/>
              </a:rPr>
              <a:t>对应一个里程碑</a:t>
            </a:r>
            <a:endParaRPr lang="en-US" altLang="zh-CN" sz="2400" dirty="0">
              <a:latin typeface="Source Sans Pro" panose="020B0503030403020204" pitchFamily="34" charset="0"/>
              <a:ea typeface="Source Sans Pro" panose="020B0503030403020204" pitchFamily="34" charset="0"/>
            </a:endParaRPr>
          </a:p>
          <a:p>
            <a:pPr marL="342900" indent="-342900">
              <a:buFont typeface="Arial" panose="020B0604020202020204" pitchFamily="34" charset="0"/>
              <a:buChar char="•"/>
            </a:pPr>
            <a:r>
              <a:rPr lang="zh-CN" altLang="en-US" sz="2400" dirty="0">
                <a:latin typeface="Source Sans Pro" panose="020B0503030403020204" pitchFamily="34" charset="0"/>
                <a:ea typeface="Source Sans Pro" panose="020B0503030403020204" pitchFamily="34" charset="0"/>
              </a:rPr>
              <a:t>用户故事设置了多个任务来实现，并且给任务分配了不同的成员进行分工</a:t>
            </a:r>
            <a:endParaRPr lang="en-US" altLang="zh-CN" sz="2400" dirty="0">
              <a:latin typeface="Source Sans Pro" panose="020B0503030403020204" pitchFamily="34" charset="0"/>
              <a:ea typeface="Source Sans Pro" panose="020B0503030403020204" pitchFamily="34" charset="0"/>
            </a:endParaRPr>
          </a:p>
          <a:p>
            <a:endParaRPr lang="zh-CN" altLang="en-US" sz="2400" dirty="0">
              <a:latin typeface="Source Sans Pro" panose="020B0503030403020204" pitchFamily="34" charset="0"/>
            </a:endParaRPr>
          </a:p>
        </p:txBody>
      </p:sp>
      <p:pic>
        <p:nvPicPr>
          <p:cNvPr id="12" name="图片 11">
            <a:extLst>
              <a:ext uri="{FF2B5EF4-FFF2-40B4-BE49-F238E27FC236}">
                <a16:creationId xmlns:a16="http://schemas.microsoft.com/office/drawing/2014/main" id="{D7525932-7282-4677-BF67-EC5B4BE24E92}"/>
              </a:ext>
            </a:extLst>
          </p:cNvPr>
          <p:cNvPicPr>
            <a:picLocks noChangeAspect="1"/>
          </p:cNvPicPr>
          <p:nvPr/>
        </p:nvPicPr>
        <p:blipFill>
          <a:blip r:embed="rId4"/>
          <a:stretch>
            <a:fillRect/>
          </a:stretch>
        </p:blipFill>
        <p:spPr>
          <a:xfrm>
            <a:off x="5495389" y="1218696"/>
            <a:ext cx="5178884" cy="3605359"/>
          </a:xfrm>
          <a:prstGeom prst="rect">
            <a:avLst/>
          </a:prstGeom>
        </p:spPr>
      </p:pic>
      <p:sp>
        <p:nvSpPr>
          <p:cNvPr id="13" name="矩形 12">
            <a:extLst>
              <a:ext uri="{FF2B5EF4-FFF2-40B4-BE49-F238E27FC236}">
                <a16:creationId xmlns:a16="http://schemas.microsoft.com/office/drawing/2014/main" id="{0520E507-0DFF-4D1E-AE57-3BD57C20AD8D}"/>
              </a:ext>
            </a:extLst>
          </p:cNvPr>
          <p:cNvSpPr/>
          <p:nvPr/>
        </p:nvSpPr>
        <p:spPr>
          <a:xfrm>
            <a:off x="5397623" y="2734322"/>
            <a:ext cx="5353235" cy="214319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731B518D-DD8B-430C-AEE1-FCDDD727EFBD}"/>
              </a:ext>
            </a:extLst>
          </p:cNvPr>
          <p:cNvSpPr txBox="1"/>
          <p:nvPr/>
        </p:nvSpPr>
        <p:spPr>
          <a:xfrm>
            <a:off x="2509967" y="3993058"/>
            <a:ext cx="3029810" cy="830997"/>
          </a:xfrm>
          <a:prstGeom prst="rect">
            <a:avLst/>
          </a:prstGeom>
          <a:noFill/>
        </p:spPr>
        <p:txBody>
          <a:bodyPr wrap="square" rtlCol="0">
            <a:spAutoFit/>
          </a:bodyPr>
          <a:lstStyle/>
          <a:p>
            <a:r>
              <a:rPr lang="zh-CN" altLang="en-US" sz="2400" dirty="0">
                <a:solidFill>
                  <a:srgbClr val="FF0000"/>
                </a:solidFill>
                <a:latin typeface="Source Sans Pro" panose="020B0503030403020204" pitchFamily="34" charset="0"/>
                <a:ea typeface="Source Sans Pro" panose="020B0503030403020204" pitchFamily="34" charset="0"/>
              </a:rPr>
              <a:t>每个用户故事有着一或多个明确的任务</a:t>
            </a:r>
            <a:endParaRPr lang="zh-CN" altLang="en-US" sz="2400" dirty="0">
              <a:solidFill>
                <a:srgbClr val="FF0000"/>
              </a:solidFill>
              <a:latin typeface="Source Sans Pro" panose="020B0503030403020204" pitchFamily="34" charset="0"/>
            </a:endParaRPr>
          </a:p>
        </p:txBody>
      </p:sp>
    </p:spTree>
    <p:extLst>
      <p:ext uri="{BB962C8B-B14F-4D97-AF65-F5344CB8AC3E}">
        <p14:creationId xmlns:p14="http://schemas.microsoft.com/office/powerpoint/2010/main" val="3880770420"/>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prstGeom prst="rect">
            <a:avLst/>
          </a:prstGeom>
        </p:spPr>
        <p:txBody>
          <a:bodyPr spcFirstLastPara="1" vert="horz" wrap="square" lIns="121900" tIns="121900" rIns="121900" bIns="121900" rtlCol="0" anchor="b" anchorCtr="0">
            <a:noAutofit/>
          </a:bodyPr>
          <a:lstStyle/>
          <a:p>
            <a:r>
              <a:rPr lang="en-US" altLang="zh-CN" sz="8000">
                <a:solidFill>
                  <a:schemeClr val="accent4"/>
                </a:solidFill>
              </a:rPr>
              <a:t>1.</a:t>
            </a:r>
            <a:endParaRPr lang="zh-CN" altLang="en-US" sz="8000">
              <a:solidFill>
                <a:schemeClr val="accent4"/>
              </a:solidFill>
            </a:endParaRPr>
          </a:p>
          <a:p>
            <a:r>
              <a:rPr lang="zh-CN" altLang="en-US"/>
              <a:t>需求</a:t>
            </a:r>
            <a:endParaRPr lang="zh-CN" altLang="en-US" dirty="0"/>
          </a:p>
        </p:txBody>
      </p:sp>
      <p:sp>
        <p:nvSpPr>
          <p:cNvPr id="98" name="Google Shape;98;p15"/>
          <p:cNvSpPr txBox="1">
            <a:spLocks noGrp="1"/>
          </p:cNvSpPr>
          <p:nvPr>
            <p:ph type="subTitle" idx="1"/>
          </p:nvPr>
        </p:nvSpPr>
        <p:spPr>
          <a:prstGeom prst="rect">
            <a:avLst/>
          </a:prstGeom>
        </p:spPr>
        <p:txBody>
          <a:bodyPr spcFirstLastPara="1" vert="horz" wrap="square" lIns="121900" tIns="121900" rIns="121900" bIns="121900" rtlCol="0" anchor="t" anchorCtr="0">
            <a:noAutofit/>
          </a:bodyPr>
          <a:lstStyle/>
          <a:p>
            <a:pPr marL="0" indent="0"/>
            <a:endParaRPr dirty="0"/>
          </a:p>
        </p:txBody>
      </p:sp>
      <p:sp>
        <p:nvSpPr>
          <p:cNvPr id="99" name="Google Shape;99;p15"/>
          <p:cNvSpPr txBox="1">
            <a:spLocks noGrp="1"/>
          </p:cNvSpPr>
          <p:nvPr>
            <p:ph type="sldNum" idx="4294967295"/>
          </p:nvPr>
        </p:nvSpPr>
        <p:spPr>
          <a:xfrm>
            <a:off x="11460163" y="6332538"/>
            <a:ext cx="731837" cy="525462"/>
          </a:xfrm>
          <a:prstGeom prst="rect">
            <a:avLst/>
          </a:prstGeom>
        </p:spPr>
        <p:txBody>
          <a:bodyPr spcFirstLastPara="1" vert="horz" wrap="square" lIns="121900" tIns="121900" rIns="121900" bIns="121900" rtlCol="0" anchor="t" anchorCtr="0">
            <a:noAutofit/>
          </a:bodyPr>
          <a:lstStyle/>
          <a:p>
            <a:endParaRPr dirty="0"/>
          </a:p>
        </p:txBody>
      </p:sp>
    </p:spTree>
    <p:extLst>
      <p:ext uri="{BB962C8B-B14F-4D97-AF65-F5344CB8AC3E}">
        <p14:creationId xmlns:p14="http://schemas.microsoft.com/office/powerpoint/2010/main" val="2065383301"/>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pPr algn="ctr"/>
            <a:r>
              <a:rPr lang="en-US" altLang="zh-CN" sz="4800" dirty="0">
                <a:solidFill>
                  <a:schemeClr val="tx1"/>
                </a:solidFill>
                <a:latin typeface="+mj-ea"/>
                <a:ea typeface="+mj-ea"/>
              </a:rPr>
              <a:t>Sprint</a:t>
            </a:r>
            <a:endParaRPr sz="4800" dirty="0">
              <a:solidFill>
                <a:schemeClr val="tx1"/>
              </a:solidFill>
              <a:latin typeface="+mj-ea"/>
              <a:ea typeface="+mj-ea"/>
            </a:endParaRPr>
          </a:p>
        </p:txBody>
      </p:sp>
      <p:sp>
        <p:nvSpPr>
          <p:cNvPr id="2" name="文本框 1">
            <a:extLst>
              <a:ext uri="{FF2B5EF4-FFF2-40B4-BE49-F238E27FC236}">
                <a16:creationId xmlns:a16="http://schemas.microsoft.com/office/drawing/2014/main" id="{FE617679-9194-44F8-9D39-032ECDAD63E5}"/>
              </a:ext>
            </a:extLst>
          </p:cNvPr>
          <p:cNvSpPr txBox="1"/>
          <p:nvPr/>
        </p:nvSpPr>
        <p:spPr>
          <a:xfrm>
            <a:off x="1264024" y="1492624"/>
            <a:ext cx="10095600" cy="4154984"/>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latin typeface="Source Sans Pro" panose="020B0503030403020204" pitchFamily="34" charset="0"/>
                <a:ea typeface="Source Sans Pro" panose="020B0503030403020204" pitchFamily="34" charset="0"/>
              </a:rPr>
              <a:t>Sprint1(10.11-10.31)</a:t>
            </a:r>
          </a:p>
          <a:p>
            <a:r>
              <a:rPr lang="en-US" altLang="zh-CN" sz="2400" dirty="0">
                <a:latin typeface="Source Sans Pro" panose="020B0503030403020204" pitchFamily="34" charset="0"/>
              </a:rPr>
              <a:t>	</a:t>
            </a:r>
            <a:r>
              <a:rPr lang="zh-CN" altLang="en-US" sz="2400" dirty="0">
                <a:latin typeface="Source Sans Pro" panose="020B0503030403020204" pitchFamily="34" charset="0"/>
                <a:ea typeface="Source Sans Pro" panose="020B0503030403020204" pitchFamily="34" charset="0"/>
              </a:rPr>
              <a:t>登录，聊天，查找用户，共享文件夹，简易</a:t>
            </a:r>
            <a:r>
              <a:rPr lang="en-US" altLang="zh-CN" sz="2400" dirty="0">
                <a:latin typeface="Source Sans Pro" panose="020B0503030403020204" pitchFamily="34" charset="0"/>
                <a:ea typeface="Source Sans Pro" panose="020B0503030403020204" pitchFamily="34" charset="0"/>
              </a:rPr>
              <a:t>UI</a:t>
            </a:r>
            <a:r>
              <a:rPr lang="zh-CN" altLang="en-US" sz="2400" dirty="0">
                <a:latin typeface="Source Sans Pro" panose="020B0503030403020204" pitchFamily="34" charset="0"/>
                <a:ea typeface="Source Sans Pro" panose="020B0503030403020204" pitchFamily="34" charset="0"/>
              </a:rPr>
              <a:t>界面</a:t>
            </a:r>
            <a:endParaRPr lang="en-US" altLang="zh-CN" sz="2400" dirty="0">
              <a:latin typeface="Source Sans Pro" panose="020B0503030403020204" pitchFamily="34" charset="0"/>
              <a:ea typeface="Source Sans Pro" panose="020B0503030403020204" pitchFamily="34" charset="0"/>
            </a:endParaRPr>
          </a:p>
          <a:p>
            <a:endParaRPr lang="en-US" altLang="zh-CN" sz="2400" dirty="0">
              <a:latin typeface="Source Sans Pro" panose="020B0503030403020204" pitchFamily="34" charset="0"/>
              <a:ea typeface="Source Sans Pro" panose="020B0503030403020204" pitchFamily="34" charset="0"/>
            </a:endParaRPr>
          </a:p>
          <a:p>
            <a:pPr marL="342900" indent="-342900">
              <a:buFont typeface="Arial" panose="020B0604020202020204" pitchFamily="34" charset="0"/>
              <a:buChar char="•"/>
            </a:pPr>
            <a:r>
              <a:rPr lang="en-US" altLang="zh-CN" sz="2400" dirty="0">
                <a:latin typeface="Source Sans Pro" panose="020B0503030403020204" pitchFamily="34" charset="0"/>
              </a:rPr>
              <a:t>Sprint2(11.1-11.14</a:t>
            </a:r>
            <a:r>
              <a:rPr lang="zh-CN" altLang="en-US" sz="2400" dirty="0">
                <a:latin typeface="Source Sans Pro" panose="020B0503030403020204" pitchFamily="34" charset="0"/>
              </a:rPr>
              <a:t>）</a:t>
            </a:r>
            <a:endParaRPr lang="en-US" altLang="zh-CN" sz="2400" dirty="0">
              <a:latin typeface="Source Sans Pro" panose="020B0503030403020204" pitchFamily="34" charset="0"/>
            </a:endParaRPr>
          </a:p>
          <a:p>
            <a:pPr lvl="1"/>
            <a:r>
              <a:rPr lang="en-US" altLang="zh-CN" sz="2400" dirty="0">
                <a:latin typeface="Source Sans Pro" panose="020B0503030403020204" pitchFamily="34" charset="0"/>
                <a:ea typeface="Source Sans Pro" panose="020B0503030403020204" pitchFamily="34" charset="0"/>
              </a:rPr>
              <a:t>	</a:t>
            </a:r>
            <a:r>
              <a:rPr lang="zh-CN" altLang="en-US" sz="2400" dirty="0">
                <a:latin typeface="Source Sans Pro" panose="020B0503030403020204" pitchFamily="34" charset="0"/>
                <a:ea typeface="Source Sans Pro" panose="020B0503030403020204" pitchFamily="34" charset="0"/>
              </a:rPr>
              <a:t>完善数据库，管理员管理系统，用户信息修改</a:t>
            </a:r>
            <a:endParaRPr lang="en-US" altLang="zh-CN" sz="2400" dirty="0">
              <a:latin typeface="Source Sans Pro" panose="020B0503030403020204" pitchFamily="34" charset="0"/>
              <a:ea typeface="Source Sans Pro" panose="020B0503030403020204" pitchFamily="34" charset="0"/>
            </a:endParaRPr>
          </a:p>
          <a:p>
            <a:endParaRPr lang="en-US" altLang="zh-CN" sz="2400" dirty="0">
              <a:latin typeface="Source Sans Pro" panose="020B0503030403020204" pitchFamily="34" charset="0"/>
              <a:ea typeface="Source Sans Pro" panose="020B0503030403020204" pitchFamily="34" charset="0"/>
            </a:endParaRPr>
          </a:p>
          <a:p>
            <a:pPr marL="342900" indent="-342900">
              <a:buFont typeface="Arial" panose="020B0604020202020204" pitchFamily="34" charset="0"/>
              <a:buChar char="•"/>
            </a:pPr>
            <a:r>
              <a:rPr lang="en-US" altLang="zh-CN" sz="2400" dirty="0">
                <a:latin typeface="Source Sans Pro" panose="020B0503030403020204" pitchFamily="34" charset="0"/>
              </a:rPr>
              <a:t>Sprint3(11.15-12.5</a:t>
            </a:r>
            <a:r>
              <a:rPr lang="zh-CN" altLang="en-US" sz="2400" dirty="0">
                <a:latin typeface="Source Sans Pro" panose="020B0503030403020204" pitchFamily="34" charset="0"/>
              </a:rPr>
              <a:t>）</a:t>
            </a:r>
            <a:endParaRPr lang="en-US" altLang="zh-CN" sz="2400" dirty="0">
              <a:latin typeface="Source Sans Pro" panose="020B0503030403020204" pitchFamily="34" charset="0"/>
            </a:endParaRPr>
          </a:p>
          <a:p>
            <a:pPr lvl="1"/>
            <a:r>
              <a:rPr lang="en-US" altLang="zh-CN" sz="2400" dirty="0">
                <a:latin typeface="Source Sans Pro" panose="020B0503030403020204" pitchFamily="34" charset="0"/>
                <a:ea typeface="Source Sans Pro" panose="020B0503030403020204" pitchFamily="34" charset="0"/>
              </a:rPr>
              <a:t>	</a:t>
            </a:r>
            <a:r>
              <a:rPr lang="zh-CN" altLang="en-US" sz="2400" dirty="0">
                <a:latin typeface="Source Sans Pro" panose="020B0503030403020204" pitchFamily="34" charset="0"/>
                <a:ea typeface="Source Sans Pro" panose="020B0503030403020204" pitchFamily="34" charset="0"/>
              </a:rPr>
              <a:t>实现图片文件传输，完善聊天系统细节部分，改进</a:t>
            </a:r>
            <a:r>
              <a:rPr lang="en-US" altLang="zh-CN" sz="2400" dirty="0">
                <a:latin typeface="Source Sans Pro" panose="020B0503030403020204" pitchFamily="34" charset="0"/>
                <a:ea typeface="Source Sans Pro" panose="020B0503030403020204" pitchFamily="34" charset="0"/>
              </a:rPr>
              <a:t>UI</a:t>
            </a:r>
            <a:r>
              <a:rPr lang="zh-CN" altLang="en-US" sz="2400" dirty="0">
                <a:latin typeface="Source Sans Pro" panose="020B0503030403020204" pitchFamily="34" charset="0"/>
                <a:ea typeface="Source Sans Pro" panose="020B0503030403020204" pitchFamily="34" charset="0"/>
              </a:rPr>
              <a:t>界面</a:t>
            </a:r>
            <a:endParaRPr lang="en-US" altLang="zh-CN" sz="2400" dirty="0">
              <a:latin typeface="Source Sans Pro" panose="020B0503030403020204" pitchFamily="34" charset="0"/>
              <a:ea typeface="Source Sans Pro" panose="020B0503030403020204" pitchFamily="34" charset="0"/>
            </a:endParaRPr>
          </a:p>
          <a:p>
            <a:pPr lvl="2"/>
            <a:endParaRPr lang="en-US" altLang="zh-CN" sz="2400" dirty="0">
              <a:latin typeface="Source Sans Pro" panose="020B0503030403020204" pitchFamily="34" charset="0"/>
              <a:ea typeface="Source Sans Pro" panose="020B0503030403020204" pitchFamily="34" charset="0"/>
            </a:endParaRPr>
          </a:p>
          <a:p>
            <a:pPr lvl="2"/>
            <a:endParaRPr lang="en-US" altLang="zh-CN" sz="2400" dirty="0">
              <a:latin typeface="Source Sans Pro" panose="020B0503030403020204" pitchFamily="34" charset="0"/>
              <a:ea typeface="Source Sans Pro" panose="020B0503030403020204" pitchFamily="34" charset="0"/>
            </a:endParaRPr>
          </a:p>
          <a:p>
            <a:pPr lvl="2"/>
            <a:endParaRPr lang="en-US" altLang="zh-CN" sz="2400"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1260536608"/>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pPr algn="ctr"/>
            <a:r>
              <a:rPr lang="zh-CN" altLang="en-US" sz="4800" dirty="0">
                <a:solidFill>
                  <a:schemeClr val="tx1"/>
                </a:solidFill>
                <a:latin typeface="+mj-ea"/>
                <a:ea typeface="+mj-ea"/>
              </a:rPr>
              <a:t>计划会</a:t>
            </a:r>
            <a:r>
              <a:rPr lang="en-US" altLang="zh-CN" sz="4800" dirty="0">
                <a:solidFill>
                  <a:schemeClr val="tx1"/>
                </a:solidFill>
                <a:latin typeface="+mj-ea"/>
                <a:ea typeface="+mj-ea"/>
              </a:rPr>
              <a:t>(Sprint Planning)</a:t>
            </a:r>
            <a:endParaRPr sz="4800" dirty="0">
              <a:solidFill>
                <a:schemeClr val="tx1"/>
              </a:solidFill>
              <a:latin typeface="+mj-ea"/>
              <a:ea typeface="+mj-ea"/>
            </a:endParaRPr>
          </a:p>
        </p:txBody>
      </p:sp>
      <p:sp>
        <p:nvSpPr>
          <p:cNvPr id="2" name="文本框 1">
            <a:extLst>
              <a:ext uri="{FF2B5EF4-FFF2-40B4-BE49-F238E27FC236}">
                <a16:creationId xmlns:a16="http://schemas.microsoft.com/office/drawing/2014/main" id="{F6DDFE1C-70C9-4542-9BB7-8CDCAE4806AD}"/>
              </a:ext>
            </a:extLst>
          </p:cNvPr>
          <p:cNvSpPr txBox="1"/>
          <p:nvPr/>
        </p:nvSpPr>
        <p:spPr>
          <a:xfrm>
            <a:off x="666750" y="1347627"/>
            <a:ext cx="10744200" cy="5262979"/>
          </a:xfrm>
          <a:prstGeom prst="rect">
            <a:avLst/>
          </a:prstGeom>
          <a:noFill/>
        </p:spPr>
        <p:txBody>
          <a:bodyPr wrap="square" rtlCol="0">
            <a:spAutoFit/>
          </a:bodyPr>
          <a:lstStyle/>
          <a:p>
            <a:r>
              <a:rPr lang="en-US" altLang="zh-CN" sz="2400" dirty="0">
                <a:latin typeface="Source Sans Pro" panose="020B0503030403020204" pitchFamily="34" charset="0"/>
                <a:ea typeface="Source Sans Pro" panose="020B0503030403020204" pitchFamily="34" charset="0"/>
              </a:rPr>
              <a:t>Sprint1 – Basic Functions(10.11-10.31)</a:t>
            </a:r>
          </a:p>
          <a:p>
            <a:r>
              <a:rPr lang="en-US" altLang="zh-CN" sz="2400" dirty="0">
                <a:latin typeface="Source Sans Pro" panose="020B0503030403020204" pitchFamily="34" charset="0"/>
                <a:ea typeface="Source Sans Pro" panose="020B0503030403020204" pitchFamily="34" charset="0"/>
              </a:rPr>
              <a:t>	</a:t>
            </a:r>
            <a:r>
              <a:rPr lang="zh-CN" altLang="en-US" sz="2400" dirty="0">
                <a:latin typeface="Source Sans Pro" panose="020B0503030403020204" pitchFamily="34" charset="0"/>
                <a:ea typeface="Source Sans Pro" panose="020B0503030403020204" pitchFamily="34" charset="0"/>
              </a:rPr>
              <a:t>在</a:t>
            </a:r>
            <a:r>
              <a:rPr lang="en-US" altLang="zh-CN" sz="2400" dirty="0">
                <a:latin typeface="Source Sans Pro" panose="020B0503030403020204" pitchFamily="34" charset="0"/>
                <a:ea typeface="Source Sans Pro" panose="020B0503030403020204" pitchFamily="34" charset="0"/>
              </a:rPr>
              <a:t>Sprint1</a:t>
            </a:r>
            <a:r>
              <a:rPr lang="zh-CN" altLang="en-US" sz="2400" dirty="0">
                <a:latin typeface="Source Sans Pro" panose="020B0503030403020204" pitchFamily="34" charset="0"/>
                <a:ea typeface="Source Sans Pro" panose="020B0503030403020204" pitchFamily="34" charset="0"/>
              </a:rPr>
              <a:t>的计划会中，我们主要评估了基础功能的重要程度，并决定了需要在</a:t>
            </a:r>
            <a:r>
              <a:rPr lang="en-US" altLang="zh-CN" sz="2400" dirty="0">
                <a:latin typeface="Source Sans Pro" panose="020B0503030403020204" pitchFamily="34" charset="0"/>
                <a:ea typeface="Source Sans Pro" panose="020B0503030403020204" pitchFamily="34" charset="0"/>
              </a:rPr>
              <a:t>Sprint1</a:t>
            </a:r>
            <a:r>
              <a:rPr lang="zh-CN" altLang="en-US" sz="2400" dirty="0">
                <a:latin typeface="Source Sans Pro" panose="020B0503030403020204" pitchFamily="34" charset="0"/>
                <a:ea typeface="Source Sans Pro" panose="020B0503030403020204" pitchFamily="34" charset="0"/>
              </a:rPr>
              <a:t>中实现的基础功能。还有数据库与服务器如何搭建，具体用什么方式进行数据传输，用户界面的大概结构等问题</a:t>
            </a:r>
            <a:endParaRPr lang="en-US" altLang="zh-CN" sz="2400" dirty="0">
              <a:latin typeface="Source Sans Pro" panose="020B0503030403020204" pitchFamily="34" charset="0"/>
              <a:ea typeface="Source Sans Pro" panose="020B0503030403020204" pitchFamily="34" charset="0"/>
            </a:endParaRPr>
          </a:p>
          <a:p>
            <a:r>
              <a:rPr lang="en-US" altLang="zh-CN" sz="2400" dirty="0">
                <a:latin typeface="Source Sans Pro" panose="020B0503030403020204" pitchFamily="34" charset="0"/>
              </a:rPr>
              <a:t>	</a:t>
            </a:r>
            <a:r>
              <a:rPr lang="zh-CN" altLang="en-US" sz="2400" dirty="0">
                <a:latin typeface="Source Sans Pro" panose="020B0503030403020204" pitchFamily="34" charset="0"/>
                <a:ea typeface="Source Sans Pro" panose="020B0503030403020204" pitchFamily="34" charset="0"/>
              </a:rPr>
              <a:t>最终确定了我们需要在这个</a:t>
            </a:r>
            <a:r>
              <a:rPr lang="en-US" altLang="zh-CN" sz="2400" dirty="0">
                <a:latin typeface="Source Sans Pro" panose="020B0503030403020204" pitchFamily="34" charset="0"/>
                <a:ea typeface="Source Sans Pro" panose="020B0503030403020204" pitchFamily="34" charset="0"/>
              </a:rPr>
              <a:t>Sprint</a:t>
            </a:r>
            <a:r>
              <a:rPr lang="zh-CN" altLang="en-US" sz="2400" dirty="0">
                <a:latin typeface="Source Sans Pro" panose="020B0503030403020204" pitchFamily="34" charset="0"/>
                <a:ea typeface="Source Sans Pro" panose="020B0503030403020204" pitchFamily="34" charset="0"/>
              </a:rPr>
              <a:t>实现的任务：</a:t>
            </a:r>
            <a:endParaRPr lang="en-US" altLang="zh-CN" sz="2400" dirty="0">
              <a:latin typeface="Source Sans Pro" panose="020B0503030403020204" pitchFamily="34" charset="0"/>
              <a:ea typeface="Source Sans Pro" panose="020B0503030403020204" pitchFamily="34" charset="0"/>
            </a:endParaRPr>
          </a:p>
          <a:p>
            <a:r>
              <a:rPr lang="en-US" altLang="zh-CN" sz="2400" dirty="0">
                <a:latin typeface="Source Sans Pro" panose="020B0503030403020204" pitchFamily="34" charset="0"/>
                <a:ea typeface="Source Sans Pro" panose="020B0503030403020204" pitchFamily="34" charset="0"/>
              </a:rPr>
              <a:t>		1. </a:t>
            </a:r>
            <a:r>
              <a:rPr lang="zh-CN" altLang="en-US" sz="2400" dirty="0">
                <a:latin typeface="Source Sans Pro" panose="020B0503030403020204" pitchFamily="34" charset="0"/>
                <a:ea typeface="Source Sans Pro" panose="020B0503030403020204" pitchFamily="34" charset="0"/>
              </a:rPr>
              <a:t>基本的数据库搭建</a:t>
            </a:r>
            <a:endParaRPr lang="en-US" altLang="zh-CN" sz="2400" dirty="0">
              <a:latin typeface="Source Sans Pro" panose="020B0503030403020204" pitchFamily="34" charset="0"/>
              <a:ea typeface="Source Sans Pro" panose="020B0503030403020204" pitchFamily="34" charset="0"/>
            </a:endParaRPr>
          </a:p>
          <a:p>
            <a:r>
              <a:rPr lang="en-US" altLang="zh-CN" sz="2400" dirty="0">
                <a:latin typeface="Source Sans Pro" panose="020B0503030403020204" pitchFamily="34" charset="0"/>
                <a:ea typeface="Source Sans Pro" panose="020B0503030403020204" pitchFamily="34" charset="0"/>
              </a:rPr>
              <a:t>		2. </a:t>
            </a:r>
            <a:r>
              <a:rPr lang="zh-CN" altLang="en-US" sz="2400" dirty="0">
                <a:latin typeface="Source Sans Pro" panose="020B0503030403020204" pitchFamily="34" charset="0"/>
                <a:ea typeface="Source Sans Pro" panose="020B0503030403020204" pitchFamily="34" charset="0"/>
              </a:rPr>
              <a:t>基本的服务器搭建</a:t>
            </a:r>
            <a:endParaRPr lang="en-US" altLang="zh-CN" sz="2400" dirty="0">
              <a:latin typeface="Source Sans Pro" panose="020B0503030403020204" pitchFamily="34" charset="0"/>
              <a:ea typeface="Source Sans Pro" panose="020B0503030403020204" pitchFamily="34" charset="0"/>
            </a:endParaRPr>
          </a:p>
          <a:p>
            <a:r>
              <a:rPr lang="en-US" altLang="zh-CN" sz="2400" dirty="0">
                <a:latin typeface="Source Sans Pro" panose="020B0503030403020204" pitchFamily="34" charset="0"/>
                <a:ea typeface="Source Sans Pro" panose="020B0503030403020204" pitchFamily="34" charset="0"/>
              </a:rPr>
              <a:t>		3. </a:t>
            </a:r>
            <a:r>
              <a:rPr lang="zh-CN" altLang="en-US" sz="2400" dirty="0">
                <a:latin typeface="Source Sans Pro" panose="020B0503030403020204" pitchFamily="34" charset="0"/>
                <a:ea typeface="Source Sans Pro" panose="020B0503030403020204" pitchFamily="34" charset="0"/>
              </a:rPr>
              <a:t>用户登录</a:t>
            </a:r>
            <a:endParaRPr lang="en-US" altLang="zh-CN" sz="2400" dirty="0">
              <a:latin typeface="Source Sans Pro" panose="020B0503030403020204" pitchFamily="34" charset="0"/>
              <a:ea typeface="Source Sans Pro" panose="020B0503030403020204" pitchFamily="34" charset="0"/>
            </a:endParaRPr>
          </a:p>
          <a:p>
            <a:r>
              <a:rPr lang="en-US" altLang="zh-CN" sz="2400" dirty="0">
                <a:latin typeface="Source Sans Pro" panose="020B0503030403020204" pitchFamily="34" charset="0"/>
                <a:ea typeface="Source Sans Pro" panose="020B0503030403020204" pitchFamily="34" charset="0"/>
              </a:rPr>
              <a:t>		4. </a:t>
            </a:r>
            <a:r>
              <a:rPr lang="zh-CN" altLang="en-US" sz="2400" dirty="0">
                <a:latin typeface="Source Sans Pro" panose="020B0503030403020204" pitchFamily="34" charset="0"/>
                <a:ea typeface="Source Sans Pro" panose="020B0503030403020204" pitchFamily="34" charset="0"/>
              </a:rPr>
              <a:t>用户之间实时聊天</a:t>
            </a:r>
            <a:endParaRPr lang="en-US" altLang="zh-CN" sz="2400" dirty="0">
              <a:latin typeface="Source Sans Pro" panose="020B0503030403020204" pitchFamily="34" charset="0"/>
              <a:ea typeface="Source Sans Pro" panose="020B0503030403020204" pitchFamily="34" charset="0"/>
            </a:endParaRPr>
          </a:p>
          <a:p>
            <a:r>
              <a:rPr lang="en-US" altLang="zh-CN" sz="2400" dirty="0">
                <a:latin typeface="Source Sans Pro" panose="020B0503030403020204" pitchFamily="34" charset="0"/>
                <a:ea typeface="Source Sans Pro" panose="020B0503030403020204" pitchFamily="34" charset="0"/>
              </a:rPr>
              <a:t>		5. </a:t>
            </a:r>
            <a:r>
              <a:rPr lang="zh-CN" altLang="en-US" sz="2400" dirty="0">
                <a:latin typeface="Source Sans Pro" panose="020B0503030403020204" pitchFamily="34" charset="0"/>
                <a:ea typeface="Source Sans Pro" panose="020B0503030403020204" pitchFamily="34" charset="0"/>
              </a:rPr>
              <a:t>查找用户</a:t>
            </a:r>
            <a:endParaRPr lang="en-US" altLang="zh-CN" sz="2400" dirty="0">
              <a:latin typeface="Source Sans Pro" panose="020B0503030403020204" pitchFamily="34" charset="0"/>
              <a:ea typeface="Source Sans Pro" panose="020B0503030403020204" pitchFamily="34" charset="0"/>
            </a:endParaRPr>
          </a:p>
          <a:p>
            <a:r>
              <a:rPr lang="en-US" altLang="zh-CN" sz="2400" dirty="0">
                <a:latin typeface="Source Sans Pro" panose="020B0503030403020204" pitchFamily="34" charset="0"/>
                <a:ea typeface="Source Sans Pro" panose="020B0503030403020204" pitchFamily="34" charset="0"/>
              </a:rPr>
              <a:t>		6. </a:t>
            </a:r>
            <a:r>
              <a:rPr lang="zh-CN" altLang="en-US" sz="2400" dirty="0">
                <a:latin typeface="Source Sans Pro" panose="020B0503030403020204" pitchFamily="34" charset="0"/>
                <a:ea typeface="Source Sans Pro" panose="020B0503030403020204" pitchFamily="34" charset="0"/>
              </a:rPr>
              <a:t>向服务器上传和从服务器下载文件</a:t>
            </a:r>
            <a:endParaRPr lang="en-US" altLang="zh-CN" sz="2400" dirty="0">
              <a:latin typeface="Source Sans Pro" panose="020B0503030403020204" pitchFamily="34" charset="0"/>
              <a:ea typeface="Source Sans Pro" panose="020B0503030403020204" pitchFamily="34" charset="0"/>
            </a:endParaRPr>
          </a:p>
          <a:p>
            <a:r>
              <a:rPr lang="en-US" altLang="zh-CN" sz="2400" dirty="0">
                <a:latin typeface="Source Sans Pro" panose="020B0503030403020204" pitchFamily="34" charset="0"/>
                <a:ea typeface="Source Sans Pro" panose="020B0503030403020204" pitchFamily="34" charset="0"/>
              </a:rPr>
              <a:t>		7. </a:t>
            </a:r>
            <a:r>
              <a:rPr lang="zh-CN" altLang="en-US" sz="2400" dirty="0">
                <a:latin typeface="Source Sans Pro" panose="020B0503030403020204" pitchFamily="34" charset="0"/>
                <a:ea typeface="Source Sans Pro" panose="020B0503030403020204" pitchFamily="34" charset="0"/>
              </a:rPr>
              <a:t>基本</a:t>
            </a:r>
            <a:r>
              <a:rPr lang="en-US" altLang="zh-CN" sz="2400" dirty="0">
                <a:latin typeface="Source Sans Pro" panose="020B0503030403020204" pitchFamily="34" charset="0"/>
                <a:ea typeface="Source Sans Pro" panose="020B0503030403020204" pitchFamily="34" charset="0"/>
              </a:rPr>
              <a:t>UI</a:t>
            </a:r>
            <a:r>
              <a:rPr lang="zh-CN" altLang="en-US" sz="2400" dirty="0">
                <a:latin typeface="Source Sans Pro" panose="020B0503030403020204" pitchFamily="34" charset="0"/>
                <a:ea typeface="Source Sans Pro" panose="020B0503030403020204" pitchFamily="34" charset="0"/>
              </a:rPr>
              <a:t>界面（登录，聊天主界面）</a:t>
            </a:r>
            <a:endParaRPr lang="en-US" altLang="zh-CN" sz="2400" dirty="0">
              <a:latin typeface="Source Sans Pro" panose="020B0503030403020204" pitchFamily="34" charset="0"/>
              <a:ea typeface="Source Sans Pro" panose="020B0503030403020204" pitchFamily="34" charset="0"/>
            </a:endParaRPr>
          </a:p>
          <a:p>
            <a:r>
              <a:rPr lang="en-US" altLang="zh-CN" sz="2400" dirty="0">
                <a:latin typeface="Source Sans Pro" panose="020B0503030403020204" pitchFamily="34" charset="0"/>
                <a:ea typeface="Source Sans Pro" panose="020B0503030403020204" pitchFamily="34" charset="0"/>
              </a:rPr>
              <a:t>	</a:t>
            </a:r>
            <a:r>
              <a:rPr lang="zh-CN" altLang="en-US" sz="2400" dirty="0">
                <a:latin typeface="Source Sans Pro" panose="020B0503030403020204" pitchFamily="34" charset="0"/>
                <a:ea typeface="Source Sans Pro" panose="020B0503030403020204" pitchFamily="34" charset="0"/>
              </a:rPr>
              <a:t>并根据这些任务进行了人员分配</a:t>
            </a:r>
            <a:endParaRPr lang="en-US" altLang="zh-CN" sz="2400" dirty="0">
              <a:latin typeface="Source Sans Pro" panose="020B0503030403020204" pitchFamily="34" charset="0"/>
              <a:ea typeface="Source Sans Pro" panose="020B0503030403020204" pitchFamily="34" charset="0"/>
            </a:endParaRPr>
          </a:p>
          <a:p>
            <a:endParaRPr lang="zh-CN" altLang="en-US" sz="2400" dirty="0">
              <a:latin typeface="Source Sans Pro" panose="020B0503030403020204" pitchFamily="34" charset="0"/>
            </a:endParaRPr>
          </a:p>
        </p:txBody>
      </p:sp>
    </p:spTree>
    <p:extLst>
      <p:ext uri="{BB962C8B-B14F-4D97-AF65-F5344CB8AC3E}">
        <p14:creationId xmlns:p14="http://schemas.microsoft.com/office/powerpoint/2010/main" val="119534486"/>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pPr algn="ctr"/>
            <a:r>
              <a:rPr lang="zh-CN" altLang="en-US" sz="4800" dirty="0">
                <a:solidFill>
                  <a:schemeClr val="tx1"/>
                </a:solidFill>
                <a:latin typeface="+mj-ea"/>
                <a:ea typeface="+mj-ea"/>
              </a:rPr>
              <a:t>每日站会</a:t>
            </a:r>
            <a:r>
              <a:rPr lang="en-US" altLang="zh-CN" sz="4800" dirty="0">
                <a:solidFill>
                  <a:schemeClr val="tx1"/>
                </a:solidFill>
                <a:latin typeface="+mj-ea"/>
                <a:ea typeface="+mj-ea"/>
              </a:rPr>
              <a:t>(Daily stand-up)</a:t>
            </a:r>
            <a:endParaRPr sz="4800" dirty="0">
              <a:solidFill>
                <a:schemeClr val="tx1"/>
              </a:solidFill>
              <a:latin typeface="+mj-ea"/>
              <a:ea typeface="+mj-ea"/>
            </a:endParaRPr>
          </a:p>
        </p:txBody>
      </p:sp>
      <p:sp>
        <p:nvSpPr>
          <p:cNvPr id="3" name="文本框 2">
            <a:extLst>
              <a:ext uri="{FF2B5EF4-FFF2-40B4-BE49-F238E27FC236}">
                <a16:creationId xmlns:a16="http://schemas.microsoft.com/office/drawing/2014/main" id="{3A7755AC-DD64-4EDB-A0EB-72D39BE2DB35}"/>
              </a:ext>
            </a:extLst>
          </p:cNvPr>
          <p:cNvSpPr txBox="1"/>
          <p:nvPr/>
        </p:nvSpPr>
        <p:spPr>
          <a:xfrm>
            <a:off x="777922" y="1347627"/>
            <a:ext cx="10590663" cy="4893647"/>
          </a:xfrm>
          <a:prstGeom prst="rect">
            <a:avLst/>
          </a:prstGeom>
          <a:noFill/>
        </p:spPr>
        <p:txBody>
          <a:bodyPr wrap="square" rtlCol="0">
            <a:spAutoFit/>
          </a:bodyPr>
          <a:lstStyle/>
          <a:p>
            <a:r>
              <a:rPr lang="en-US" altLang="zh-CN" sz="2400" dirty="0">
                <a:latin typeface="Source Sans Pro" panose="020B0503030403020204" pitchFamily="34" charset="0"/>
                <a:ea typeface="Source Sans Pro" panose="020B0503030403020204" pitchFamily="34" charset="0"/>
              </a:rPr>
              <a:t>Sprint1</a:t>
            </a:r>
            <a:r>
              <a:rPr lang="zh-CN" altLang="en-US" sz="2400" dirty="0">
                <a:latin typeface="Source Sans Pro" panose="020B0503030403020204" pitchFamily="34" charset="0"/>
                <a:ea typeface="Source Sans Pro" panose="020B0503030403020204" pitchFamily="34" charset="0"/>
              </a:rPr>
              <a:t>中部分比较重要的站会内容：</a:t>
            </a:r>
            <a:endParaRPr lang="en-US" altLang="zh-CN" sz="2400" dirty="0">
              <a:latin typeface="Source Sans Pro" panose="020B0503030403020204" pitchFamily="34" charset="0"/>
              <a:ea typeface="Source Sans Pro" panose="020B0503030403020204" pitchFamily="34" charset="0"/>
            </a:endParaRPr>
          </a:p>
          <a:p>
            <a:pPr marL="457200" indent="-457200">
              <a:buAutoNum type="arabicPeriod"/>
            </a:pPr>
            <a:endParaRPr lang="en-US" altLang="zh-CN" sz="2400" dirty="0">
              <a:latin typeface="Source Sans Pro" panose="020B0503030403020204" pitchFamily="34" charset="0"/>
              <a:ea typeface="Source Sans Pro" panose="020B0503030403020204" pitchFamily="34" charset="0"/>
            </a:endParaRPr>
          </a:p>
          <a:p>
            <a:pPr marL="457200" indent="-457200">
              <a:buAutoNum type="arabicPeriod"/>
            </a:pPr>
            <a:r>
              <a:rPr lang="zh-CN" altLang="en-US" sz="2400" dirty="0">
                <a:latin typeface="Source Sans Pro" panose="020B0503030403020204" pitchFamily="34" charset="0"/>
                <a:ea typeface="Source Sans Pro" panose="020B0503030403020204" pitchFamily="34" charset="0"/>
              </a:rPr>
              <a:t>数据库储存内容（</a:t>
            </a:r>
            <a:r>
              <a:rPr lang="en-US" altLang="zh-CN" sz="2400" dirty="0">
                <a:latin typeface="Source Sans Pro" panose="020B0503030403020204" pitchFamily="34" charset="0"/>
                <a:ea typeface="Source Sans Pro" panose="020B0503030403020204" pitchFamily="34" charset="0"/>
              </a:rPr>
              <a:t>10.15</a:t>
            </a:r>
            <a:r>
              <a:rPr lang="zh-CN" altLang="en-US" sz="2400" dirty="0">
                <a:latin typeface="Source Sans Pro" panose="020B0503030403020204" pitchFamily="34" charset="0"/>
                <a:ea typeface="Source Sans Pro" panose="020B0503030403020204" pitchFamily="34" charset="0"/>
              </a:rPr>
              <a:t>）</a:t>
            </a:r>
            <a:endParaRPr lang="en-US" altLang="zh-CN" sz="2400" dirty="0">
              <a:latin typeface="Source Sans Pro" panose="020B0503030403020204" pitchFamily="34" charset="0"/>
              <a:ea typeface="Source Sans Pro" panose="020B0503030403020204" pitchFamily="34" charset="0"/>
            </a:endParaRPr>
          </a:p>
          <a:p>
            <a:pPr lvl="1"/>
            <a:r>
              <a:rPr lang="en-US" altLang="zh-CN" sz="2400" dirty="0">
                <a:latin typeface="Source Sans Pro" panose="020B0503030403020204" pitchFamily="34" charset="0"/>
                <a:ea typeface="Source Sans Pro" panose="020B0503030403020204" pitchFamily="34" charset="0"/>
              </a:rPr>
              <a:t>	</a:t>
            </a:r>
            <a:r>
              <a:rPr lang="zh-CN" altLang="en-US" sz="2400" dirty="0">
                <a:latin typeface="Source Sans Pro" panose="020B0503030403020204" pitchFamily="34" charset="0"/>
                <a:ea typeface="Source Sans Pro" panose="020B0503030403020204" pitchFamily="34" charset="0"/>
              </a:rPr>
              <a:t>用户名，密码，是否还需要员工</a:t>
            </a:r>
            <a:r>
              <a:rPr lang="en-US" altLang="zh-CN" sz="2400" dirty="0">
                <a:latin typeface="Source Sans Pro" panose="020B0503030403020204" pitchFamily="34" charset="0"/>
                <a:ea typeface="Source Sans Pro" panose="020B0503030403020204" pitchFamily="34" charset="0"/>
              </a:rPr>
              <a:t>id</a:t>
            </a:r>
            <a:r>
              <a:rPr lang="zh-CN" altLang="en-US" sz="2400" dirty="0">
                <a:latin typeface="Source Sans Pro" panose="020B0503030403020204" pitchFamily="34" charset="0"/>
                <a:ea typeface="Source Sans Pro" panose="020B0503030403020204" pitchFamily="34" charset="0"/>
              </a:rPr>
              <a:t>？用户名有什么要求？</a:t>
            </a:r>
            <a:endParaRPr lang="en-US" altLang="zh-CN" sz="2400" dirty="0">
              <a:latin typeface="Source Sans Pro" panose="020B0503030403020204" pitchFamily="34" charset="0"/>
              <a:ea typeface="Source Sans Pro" panose="020B0503030403020204" pitchFamily="34" charset="0"/>
            </a:endParaRPr>
          </a:p>
          <a:p>
            <a:pPr lvl="1"/>
            <a:r>
              <a:rPr lang="en-US" altLang="zh-CN" sz="2400" dirty="0">
                <a:latin typeface="Source Sans Pro" panose="020B0503030403020204" pitchFamily="34" charset="0"/>
                <a:ea typeface="Source Sans Pro" panose="020B0503030403020204" pitchFamily="34" charset="0"/>
              </a:rPr>
              <a:t>	</a:t>
            </a:r>
            <a:r>
              <a:rPr lang="zh-CN" altLang="en-US" sz="2400" dirty="0">
                <a:latin typeface="Source Sans Pro" panose="020B0503030403020204" pitchFamily="34" charset="0"/>
                <a:ea typeface="Source Sans Pro" panose="020B0503030403020204" pitchFamily="34" charset="0"/>
              </a:rPr>
              <a:t>可以在下一个</a:t>
            </a:r>
            <a:r>
              <a:rPr lang="en-US" altLang="zh-CN" sz="2400" dirty="0">
                <a:latin typeface="Source Sans Pro" panose="020B0503030403020204" pitchFamily="34" charset="0"/>
                <a:ea typeface="Source Sans Pro" panose="020B0503030403020204" pitchFamily="34" charset="0"/>
              </a:rPr>
              <a:t>sprint</a:t>
            </a:r>
            <a:r>
              <a:rPr lang="zh-CN" altLang="en-US" sz="2400" dirty="0">
                <a:latin typeface="Source Sans Pro" panose="020B0503030403020204" pitchFamily="34" charset="0"/>
                <a:ea typeface="Source Sans Pro" panose="020B0503030403020204" pitchFamily="34" charset="0"/>
              </a:rPr>
              <a:t>对数据库储存内容进行扩充</a:t>
            </a:r>
            <a:endParaRPr lang="en-US" altLang="zh-CN" sz="2400" dirty="0">
              <a:latin typeface="Source Sans Pro" panose="020B0503030403020204" pitchFamily="34" charset="0"/>
              <a:ea typeface="Source Sans Pro" panose="020B0503030403020204" pitchFamily="34" charset="0"/>
            </a:endParaRPr>
          </a:p>
          <a:p>
            <a:pPr marL="457200" indent="-457200">
              <a:buAutoNum type="arabicPeriod"/>
            </a:pPr>
            <a:r>
              <a:rPr lang="zh-CN" altLang="en-US" sz="2400" dirty="0">
                <a:latin typeface="Source Sans Pro" panose="020B0503030403020204" pitchFamily="34" charset="0"/>
                <a:ea typeface="Source Sans Pro" panose="020B0503030403020204" pitchFamily="34" charset="0"/>
              </a:rPr>
              <a:t>服务器数量（</a:t>
            </a:r>
            <a:r>
              <a:rPr lang="en-US" altLang="zh-CN" sz="2400" dirty="0">
                <a:latin typeface="Source Sans Pro" panose="020B0503030403020204" pitchFamily="34" charset="0"/>
                <a:ea typeface="Source Sans Pro" panose="020B0503030403020204" pitchFamily="34" charset="0"/>
              </a:rPr>
              <a:t>10.17</a:t>
            </a:r>
            <a:r>
              <a:rPr lang="zh-CN" altLang="en-US" sz="2400" dirty="0">
                <a:latin typeface="Source Sans Pro" panose="020B0503030403020204" pitchFamily="34" charset="0"/>
                <a:ea typeface="Source Sans Pro" panose="020B0503030403020204" pitchFamily="34" charset="0"/>
              </a:rPr>
              <a:t>）</a:t>
            </a:r>
            <a:endParaRPr lang="en-US" altLang="zh-CN" sz="2400" dirty="0">
              <a:latin typeface="Source Sans Pro" panose="020B0503030403020204" pitchFamily="34" charset="0"/>
              <a:ea typeface="Source Sans Pro" panose="020B0503030403020204" pitchFamily="34" charset="0"/>
            </a:endParaRPr>
          </a:p>
          <a:p>
            <a:pPr lvl="2"/>
            <a:r>
              <a:rPr lang="zh-CN" altLang="en-US" sz="2400" dirty="0">
                <a:latin typeface="Source Sans Pro" panose="020B0503030403020204" pitchFamily="34" charset="0"/>
                <a:ea typeface="Source Sans Pro" panose="020B0503030403020204" pitchFamily="34" charset="0"/>
              </a:rPr>
              <a:t>现使用</a:t>
            </a:r>
            <a:r>
              <a:rPr lang="en-US" altLang="zh-CN" sz="2400" dirty="0">
                <a:latin typeface="Source Sans Pro" panose="020B0503030403020204" pitchFamily="34" charset="0"/>
                <a:ea typeface="Source Sans Pro" panose="020B0503030403020204" pitchFamily="34" charset="0"/>
              </a:rPr>
              <a:t>4</a:t>
            </a:r>
            <a:r>
              <a:rPr lang="zh-CN" altLang="en-US" sz="2400" dirty="0">
                <a:latin typeface="Source Sans Pro" panose="020B0503030403020204" pitchFamily="34" charset="0"/>
                <a:ea typeface="Source Sans Pro" panose="020B0503030403020204" pitchFamily="34" charset="0"/>
              </a:rPr>
              <a:t>个不同功能的服务器，是否需要减少？</a:t>
            </a:r>
            <a:endParaRPr lang="en-US" altLang="zh-CN" sz="2400" dirty="0">
              <a:latin typeface="Source Sans Pro" panose="020B0503030403020204" pitchFamily="34" charset="0"/>
              <a:ea typeface="Source Sans Pro" panose="020B0503030403020204" pitchFamily="34" charset="0"/>
            </a:endParaRPr>
          </a:p>
          <a:p>
            <a:pPr lvl="2"/>
            <a:r>
              <a:rPr lang="zh-CN" altLang="en-US" sz="2400" dirty="0">
                <a:latin typeface="Source Sans Pro" panose="020B0503030403020204" pitchFamily="34" charset="0"/>
                <a:ea typeface="Source Sans Pro" panose="020B0503030403020204" pitchFamily="34" charset="0"/>
              </a:rPr>
              <a:t>服务器功能是否重复？</a:t>
            </a:r>
            <a:endParaRPr lang="en-US" altLang="zh-CN" sz="2400" dirty="0">
              <a:latin typeface="Source Sans Pro" panose="020B0503030403020204" pitchFamily="34" charset="0"/>
              <a:ea typeface="Source Sans Pro" panose="020B0503030403020204" pitchFamily="34" charset="0"/>
            </a:endParaRPr>
          </a:p>
          <a:p>
            <a:pPr lvl="2"/>
            <a:r>
              <a:rPr lang="zh-CN" altLang="en-US" sz="2400" dirty="0">
                <a:latin typeface="Source Sans Pro" panose="020B0503030403020204" pitchFamily="34" charset="0"/>
                <a:ea typeface="Source Sans Pro" panose="020B0503030403020204" pitchFamily="34" charset="0"/>
              </a:rPr>
              <a:t>暂时不更改</a:t>
            </a:r>
            <a:endParaRPr lang="en-US" altLang="zh-CN" sz="2400" dirty="0">
              <a:latin typeface="Source Sans Pro" panose="020B0503030403020204" pitchFamily="34" charset="0"/>
              <a:ea typeface="Source Sans Pro" panose="020B0503030403020204" pitchFamily="34" charset="0"/>
            </a:endParaRPr>
          </a:p>
          <a:p>
            <a:pPr marL="457200" indent="-457200">
              <a:buAutoNum type="arabicPeriod"/>
            </a:pPr>
            <a:r>
              <a:rPr lang="zh-CN" altLang="en-US" sz="2400" dirty="0">
                <a:latin typeface="Source Sans Pro" panose="020B0503030403020204" pitchFamily="34" charset="0"/>
                <a:ea typeface="Source Sans Pro" panose="020B0503030403020204" pitchFamily="34" charset="0"/>
              </a:rPr>
              <a:t>用户是否有自己注册账户的权限（</a:t>
            </a:r>
            <a:r>
              <a:rPr lang="en-US" altLang="zh-CN" sz="2400" dirty="0">
                <a:latin typeface="Source Sans Pro" panose="020B0503030403020204" pitchFamily="34" charset="0"/>
                <a:ea typeface="Source Sans Pro" panose="020B0503030403020204" pitchFamily="34" charset="0"/>
              </a:rPr>
              <a:t>10.20</a:t>
            </a:r>
            <a:r>
              <a:rPr lang="zh-CN" altLang="en-US" sz="2400" dirty="0">
                <a:latin typeface="Source Sans Pro" panose="020B0503030403020204" pitchFamily="34" charset="0"/>
                <a:ea typeface="Source Sans Pro" panose="020B0503030403020204" pitchFamily="34" charset="0"/>
              </a:rPr>
              <a:t>）</a:t>
            </a:r>
            <a:endParaRPr lang="en-US" altLang="zh-CN" sz="2400" dirty="0">
              <a:latin typeface="Source Sans Pro" panose="020B0503030403020204" pitchFamily="34" charset="0"/>
              <a:ea typeface="Source Sans Pro" panose="020B0503030403020204" pitchFamily="34" charset="0"/>
            </a:endParaRPr>
          </a:p>
          <a:p>
            <a:pPr lvl="1"/>
            <a:r>
              <a:rPr lang="en-US" altLang="zh-CN" sz="2400" dirty="0">
                <a:latin typeface="Source Sans Pro" panose="020B0503030403020204" pitchFamily="34" charset="0"/>
                <a:ea typeface="Source Sans Pro" panose="020B0503030403020204" pitchFamily="34" charset="0"/>
              </a:rPr>
              <a:t>	</a:t>
            </a:r>
            <a:r>
              <a:rPr lang="zh-CN" altLang="en-US" sz="2400" dirty="0">
                <a:latin typeface="Source Sans Pro" panose="020B0503030403020204" pitchFamily="34" charset="0"/>
                <a:ea typeface="Source Sans Pro" panose="020B0503030403020204" pitchFamily="34" charset="0"/>
              </a:rPr>
              <a:t>统一让管理员进行管理</a:t>
            </a:r>
            <a:endParaRPr lang="en-US" altLang="zh-CN" sz="2400" dirty="0">
              <a:latin typeface="Source Sans Pro" panose="020B0503030403020204" pitchFamily="34" charset="0"/>
              <a:ea typeface="Source Sans Pro" panose="020B0503030403020204" pitchFamily="34" charset="0"/>
            </a:endParaRPr>
          </a:p>
          <a:p>
            <a:pPr marL="457200" indent="-457200">
              <a:buAutoNum type="arabicPeriod"/>
            </a:pPr>
            <a:r>
              <a:rPr lang="en-US" altLang="zh-CN" sz="2400" dirty="0">
                <a:latin typeface="Source Sans Pro" panose="020B0503030403020204" pitchFamily="34" charset="0"/>
                <a:ea typeface="Source Sans Pro" panose="020B0503030403020204" pitchFamily="34" charset="0"/>
              </a:rPr>
              <a:t>UI</a:t>
            </a:r>
            <a:r>
              <a:rPr lang="zh-CN" altLang="en-US" sz="2400" dirty="0">
                <a:latin typeface="Source Sans Pro" panose="020B0503030403020204" pitchFamily="34" charset="0"/>
                <a:ea typeface="Source Sans Pro" panose="020B0503030403020204" pitchFamily="34" charset="0"/>
              </a:rPr>
              <a:t>界面的设计（</a:t>
            </a:r>
            <a:r>
              <a:rPr lang="en-US" altLang="zh-CN" sz="2400" dirty="0">
                <a:latin typeface="Source Sans Pro" panose="020B0503030403020204" pitchFamily="34" charset="0"/>
                <a:ea typeface="Source Sans Pro" panose="020B0503030403020204" pitchFamily="34" charset="0"/>
              </a:rPr>
              <a:t>10.21</a:t>
            </a:r>
            <a:r>
              <a:rPr lang="zh-CN" altLang="en-US" sz="2400" dirty="0">
                <a:latin typeface="Source Sans Pro" panose="020B0503030403020204" pitchFamily="34" charset="0"/>
                <a:ea typeface="Source Sans Pro" panose="020B0503030403020204" pitchFamily="34" charset="0"/>
              </a:rPr>
              <a:t>）</a:t>
            </a:r>
            <a:endParaRPr lang="en-US" altLang="zh-CN" sz="2400" dirty="0">
              <a:latin typeface="Source Sans Pro" panose="020B0503030403020204" pitchFamily="34" charset="0"/>
              <a:ea typeface="Source Sans Pro" panose="020B0503030403020204" pitchFamily="34" charset="0"/>
            </a:endParaRPr>
          </a:p>
          <a:p>
            <a:pPr lvl="1"/>
            <a:r>
              <a:rPr lang="en-US" altLang="zh-CN" sz="2400" dirty="0">
                <a:latin typeface="Source Sans Pro" panose="020B0503030403020204" pitchFamily="34" charset="0"/>
                <a:ea typeface="Source Sans Pro" panose="020B0503030403020204" pitchFamily="34" charset="0"/>
              </a:rPr>
              <a:t>	</a:t>
            </a:r>
            <a:r>
              <a:rPr lang="zh-CN" altLang="en-US" sz="2400" dirty="0">
                <a:latin typeface="Source Sans Pro" panose="020B0503030403020204" pitchFamily="34" charset="0"/>
                <a:ea typeface="Source Sans Pro" panose="020B0503030403020204" pitchFamily="34" charset="0"/>
              </a:rPr>
              <a:t>分配给相应组员进行设计和实现，其他成员开发后端内容</a:t>
            </a:r>
            <a:endParaRPr lang="en-US" altLang="zh-CN" sz="2400"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2080396008"/>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pPr algn="ctr"/>
            <a:r>
              <a:rPr lang="zh-CN" altLang="en-US" sz="4800" dirty="0">
                <a:solidFill>
                  <a:schemeClr val="tx1"/>
                </a:solidFill>
                <a:latin typeface="+mj-ea"/>
                <a:ea typeface="+mj-ea"/>
              </a:rPr>
              <a:t>评审会</a:t>
            </a:r>
            <a:r>
              <a:rPr lang="en-US" altLang="zh-CN" sz="4800" dirty="0">
                <a:solidFill>
                  <a:schemeClr val="tx1"/>
                </a:solidFill>
                <a:latin typeface="+mj-ea"/>
                <a:ea typeface="+mj-ea"/>
              </a:rPr>
              <a:t>(Feedback)</a:t>
            </a:r>
            <a:endParaRPr sz="4800" dirty="0">
              <a:solidFill>
                <a:schemeClr val="tx1"/>
              </a:solidFill>
              <a:latin typeface="+mj-ea"/>
              <a:ea typeface="+mj-ea"/>
            </a:endParaRPr>
          </a:p>
        </p:txBody>
      </p:sp>
      <p:pic>
        <p:nvPicPr>
          <p:cNvPr id="4" name="图片 3">
            <a:extLst>
              <a:ext uri="{FF2B5EF4-FFF2-40B4-BE49-F238E27FC236}">
                <a16:creationId xmlns:a16="http://schemas.microsoft.com/office/drawing/2014/main" id="{CF56D9BF-E663-4E8A-ADA5-1C98E654C252}"/>
              </a:ext>
            </a:extLst>
          </p:cNvPr>
          <p:cNvPicPr>
            <a:picLocks noChangeAspect="1"/>
          </p:cNvPicPr>
          <p:nvPr/>
        </p:nvPicPr>
        <p:blipFill>
          <a:blip r:embed="rId3"/>
          <a:stretch>
            <a:fillRect/>
          </a:stretch>
        </p:blipFill>
        <p:spPr>
          <a:xfrm>
            <a:off x="1378375" y="1347626"/>
            <a:ext cx="4091991" cy="3429089"/>
          </a:xfrm>
          <a:prstGeom prst="rect">
            <a:avLst/>
          </a:prstGeom>
        </p:spPr>
      </p:pic>
      <p:pic>
        <p:nvPicPr>
          <p:cNvPr id="6" name="图片 5">
            <a:extLst>
              <a:ext uri="{FF2B5EF4-FFF2-40B4-BE49-F238E27FC236}">
                <a16:creationId xmlns:a16="http://schemas.microsoft.com/office/drawing/2014/main" id="{AC190147-F01C-414C-BFDB-8F27F1D518AB}"/>
              </a:ext>
            </a:extLst>
          </p:cNvPr>
          <p:cNvPicPr>
            <a:picLocks noChangeAspect="1"/>
          </p:cNvPicPr>
          <p:nvPr/>
        </p:nvPicPr>
        <p:blipFill>
          <a:blip r:embed="rId4"/>
          <a:stretch>
            <a:fillRect/>
          </a:stretch>
        </p:blipFill>
        <p:spPr>
          <a:xfrm>
            <a:off x="6493061" y="1347626"/>
            <a:ext cx="4320564" cy="3429089"/>
          </a:xfrm>
          <a:prstGeom prst="rect">
            <a:avLst/>
          </a:prstGeom>
        </p:spPr>
      </p:pic>
      <p:sp>
        <p:nvSpPr>
          <p:cNvPr id="7" name="文本框 6">
            <a:extLst>
              <a:ext uri="{FF2B5EF4-FFF2-40B4-BE49-F238E27FC236}">
                <a16:creationId xmlns:a16="http://schemas.microsoft.com/office/drawing/2014/main" id="{396A8814-3432-4E4F-87E7-81EB93778C84}"/>
              </a:ext>
            </a:extLst>
          </p:cNvPr>
          <p:cNvSpPr txBox="1"/>
          <p:nvPr/>
        </p:nvSpPr>
        <p:spPr>
          <a:xfrm>
            <a:off x="718025" y="4776715"/>
            <a:ext cx="10095600" cy="1569660"/>
          </a:xfrm>
          <a:prstGeom prst="rect">
            <a:avLst/>
          </a:prstGeom>
          <a:noFill/>
        </p:spPr>
        <p:txBody>
          <a:bodyPr wrap="square" rtlCol="0">
            <a:spAutoFit/>
          </a:bodyPr>
          <a:lstStyle/>
          <a:p>
            <a:r>
              <a:rPr lang="zh-CN" altLang="en-US" sz="2400" dirty="0">
                <a:latin typeface="Source Sans Pro" panose="020B0503030403020204" pitchFamily="34" charset="0"/>
                <a:ea typeface="Source Sans Pro" panose="020B0503030403020204" pitchFamily="34" charset="0"/>
              </a:rPr>
              <a:t>演示并评审了</a:t>
            </a:r>
            <a:r>
              <a:rPr lang="en-US" altLang="zh-CN" sz="2400" dirty="0">
                <a:latin typeface="Source Sans Pro" panose="020B0503030403020204" pitchFamily="34" charset="0"/>
                <a:ea typeface="Source Sans Pro" panose="020B0503030403020204" pitchFamily="34" charset="0"/>
              </a:rPr>
              <a:t>Sprint1</a:t>
            </a:r>
            <a:r>
              <a:rPr lang="zh-CN" altLang="en-US" sz="2400" dirty="0">
                <a:latin typeface="Source Sans Pro" panose="020B0503030403020204" pitchFamily="34" charset="0"/>
                <a:ea typeface="Source Sans Pro" panose="020B0503030403020204" pitchFamily="34" charset="0"/>
              </a:rPr>
              <a:t>的成果</a:t>
            </a:r>
            <a:r>
              <a:rPr lang="en-US" altLang="zh-CN" sz="2400" dirty="0">
                <a:latin typeface="Source Sans Pro" panose="020B0503030403020204" pitchFamily="34" charset="0"/>
                <a:ea typeface="Source Sans Pro" panose="020B0503030403020204" pitchFamily="34" charset="0"/>
              </a:rPr>
              <a:t>:</a:t>
            </a:r>
          </a:p>
          <a:p>
            <a:pPr marL="457200" indent="-457200">
              <a:buAutoNum type="arabicPeriod"/>
            </a:pPr>
            <a:r>
              <a:rPr lang="zh-CN" altLang="en-US" sz="2400" dirty="0">
                <a:latin typeface="Source Sans Pro" panose="020B0503030403020204" pitchFamily="34" charset="0"/>
                <a:ea typeface="Source Sans Pro" panose="020B0503030403020204" pitchFamily="34" charset="0"/>
              </a:rPr>
              <a:t>成功完成基础的必要功能实现，及简易</a:t>
            </a:r>
            <a:r>
              <a:rPr lang="en-US" altLang="zh-CN" sz="2400" dirty="0">
                <a:latin typeface="Source Sans Pro" panose="020B0503030403020204" pitchFamily="34" charset="0"/>
                <a:ea typeface="Source Sans Pro" panose="020B0503030403020204" pitchFamily="34" charset="0"/>
              </a:rPr>
              <a:t>UI</a:t>
            </a:r>
            <a:r>
              <a:rPr lang="zh-CN" altLang="en-US" sz="2400" dirty="0">
                <a:latin typeface="Source Sans Pro" panose="020B0503030403020204" pitchFamily="34" charset="0"/>
                <a:ea typeface="Source Sans Pro" panose="020B0503030403020204" pitchFamily="34" charset="0"/>
              </a:rPr>
              <a:t>的设计</a:t>
            </a:r>
            <a:endParaRPr lang="en-US" altLang="zh-CN" sz="2400" dirty="0">
              <a:latin typeface="Source Sans Pro" panose="020B0503030403020204" pitchFamily="34" charset="0"/>
              <a:ea typeface="Source Sans Pro" panose="020B0503030403020204" pitchFamily="34" charset="0"/>
            </a:endParaRPr>
          </a:p>
          <a:p>
            <a:pPr marL="457200" indent="-457200">
              <a:buAutoNum type="arabicPeriod"/>
            </a:pPr>
            <a:r>
              <a:rPr lang="zh-CN" altLang="en-US" sz="2400" dirty="0">
                <a:latin typeface="Source Sans Pro" panose="020B0503030403020204" pitchFamily="34" charset="0"/>
                <a:ea typeface="Source Sans Pro" panose="020B0503030403020204" pitchFamily="34" charset="0"/>
              </a:rPr>
              <a:t>用户反馈</a:t>
            </a:r>
            <a:r>
              <a:rPr lang="en-US" altLang="zh-CN" sz="2400" dirty="0">
                <a:latin typeface="Source Sans Pro" panose="020B0503030403020204" pitchFamily="34" charset="0"/>
                <a:ea typeface="Source Sans Pro" panose="020B0503030403020204" pitchFamily="34" charset="0"/>
              </a:rPr>
              <a:t>UI</a:t>
            </a:r>
            <a:r>
              <a:rPr lang="zh-CN" altLang="en-US" sz="2400" dirty="0">
                <a:latin typeface="Source Sans Pro" panose="020B0503030403020204" pitchFamily="34" charset="0"/>
                <a:ea typeface="Source Sans Pro" panose="020B0503030403020204" pitchFamily="34" charset="0"/>
              </a:rPr>
              <a:t>界面需要改进，看起来比较简陋</a:t>
            </a:r>
            <a:endParaRPr lang="en-US" altLang="zh-CN" sz="2400" dirty="0">
              <a:latin typeface="Source Sans Pro" panose="020B0503030403020204" pitchFamily="34" charset="0"/>
              <a:ea typeface="Source Sans Pro" panose="020B0503030403020204" pitchFamily="34" charset="0"/>
            </a:endParaRPr>
          </a:p>
          <a:p>
            <a:pPr marL="457200" indent="-457200">
              <a:buAutoNum type="arabicPeriod"/>
            </a:pPr>
            <a:r>
              <a:rPr lang="zh-CN" altLang="en-US" sz="2400" dirty="0">
                <a:latin typeface="Source Sans Pro" panose="020B0503030403020204" pitchFamily="34" charset="0"/>
                <a:ea typeface="Source Sans Pro" panose="020B0503030403020204" pitchFamily="34" charset="0"/>
              </a:rPr>
              <a:t>在演示过程中发现有时会出现无法响应的情况，需要再次测试</a:t>
            </a:r>
            <a:endParaRPr lang="en-US" altLang="zh-CN" sz="2400"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3186463508"/>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pPr algn="ctr"/>
            <a:r>
              <a:rPr lang="en-US" altLang="zh-CN" sz="4800" dirty="0">
                <a:solidFill>
                  <a:schemeClr val="tx1"/>
                </a:solidFill>
                <a:latin typeface="+mj-ea"/>
                <a:ea typeface="+mj-ea"/>
              </a:rPr>
              <a:t>Sprint</a:t>
            </a:r>
            <a:r>
              <a:rPr lang="zh-CN" altLang="en-US" sz="4800" dirty="0">
                <a:solidFill>
                  <a:schemeClr val="tx1"/>
                </a:solidFill>
                <a:latin typeface="+mj-ea"/>
                <a:ea typeface="+mj-ea"/>
              </a:rPr>
              <a:t>回顾</a:t>
            </a:r>
            <a:r>
              <a:rPr lang="en-US" altLang="zh-CN" sz="4800" dirty="0">
                <a:solidFill>
                  <a:schemeClr val="tx1"/>
                </a:solidFill>
                <a:latin typeface="+mj-ea"/>
                <a:ea typeface="+mj-ea"/>
              </a:rPr>
              <a:t>(Retrospective)</a:t>
            </a:r>
            <a:endParaRPr sz="4800" dirty="0">
              <a:solidFill>
                <a:schemeClr val="tx1"/>
              </a:solidFill>
              <a:latin typeface="+mj-ea"/>
              <a:ea typeface="+mj-ea"/>
            </a:endParaRPr>
          </a:p>
        </p:txBody>
      </p:sp>
      <p:pic>
        <p:nvPicPr>
          <p:cNvPr id="3" name="图片 2">
            <a:extLst>
              <a:ext uri="{FF2B5EF4-FFF2-40B4-BE49-F238E27FC236}">
                <a16:creationId xmlns:a16="http://schemas.microsoft.com/office/drawing/2014/main" id="{99E16F45-5C04-4FDD-868A-B8CE0BC42A4A}"/>
              </a:ext>
            </a:extLst>
          </p:cNvPr>
          <p:cNvPicPr>
            <a:picLocks noChangeAspect="1"/>
          </p:cNvPicPr>
          <p:nvPr/>
        </p:nvPicPr>
        <p:blipFill>
          <a:blip r:embed="rId3"/>
          <a:stretch>
            <a:fillRect/>
          </a:stretch>
        </p:blipFill>
        <p:spPr>
          <a:xfrm>
            <a:off x="80390" y="1347627"/>
            <a:ext cx="12031219" cy="4875996"/>
          </a:xfrm>
          <a:prstGeom prst="rect">
            <a:avLst/>
          </a:prstGeom>
        </p:spPr>
      </p:pic>
    </p:spTree>
    <p:extLst>
      <p:ext uri="{BB962C8B-B14F-4D97-AF65-F5344CB8AC3E}">
        <p14:creationId xmlns:p14="http://schemas.microsoft.com/office/powerpoint/2010/main" val="2404381059"/>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prstGeom prst="rect">
            <a:avLst/>
          </a:prstGeom>
        </p:spPr>
        <p:txBody>
          <a:bodyPr spcFirstLastPara="1" vert="horz" wrap="square" lIns="121900" tIns="121900" rIns="121900" bIns="121900" rtlCol="0" anchor="b" anchorCtr="0">
            <a:noAutofit/>
          </a:bodyPr>
          <a:lstStyle/>
          <a:p>
            <a:r>
              <a:rPr lang="en-US" altLang="zh-CN" sz="8000" dirty="0">
                <a:solidFill>
                  <a:schemeClr val="accent4"/>
                </a:solidFill>
              </a:rPr>
              <a:t>4.</a:t>
            </a:r>
            <a:endParaRPr lang="zh-CN" altLang="en-US" sz="8000" dirty="0">
              <a:solidFill>
                <a:schemeClr val="accent4"/>
              </a:solidFill>
            </a:endParaRPr>
          </a:p>
          <a:p>
            <a:r>
              <a:rPr lang="zh-CN" altLang="en-US" dirty="0"/>
              <a:t>测试</a:t>
            </a:r>
          </a:p>
        </p:txBody>
      </p:sp>
      <p:sp>
        <p:nvSpPr>
          <p:cNvPr id="98" name="Google Shape;98;p15"/>
          <p:cNvSpPr txBox="1">
            <a:spLocks noGrp="1"/>
          </p:cNvSpPr>
          <p:nvPr>
            <p:ph type="subTitle" idx="1"/>
          </p:nvPr>
        </p:nvSpPr>
        <p:spPr>
          <a:prstGeom prst="rect">
            <a:avLst/>
          </a:prstGeom>
        </p:spPr>
        <p:txBody>
          <a:bodyPr spcFirstLastPara="1" vert="horz" wrap="square" lIns="121900" tIns="121900" rIns="121900" bIns="121900" rtlCol="0" anchor="t" anchorCtr="0">
            <a:noAutofit/>
          </a:bodyPr>
          <a:lstStyle/>
          <a:p>
            <a:pPr marL="0" indent="0"/>
            <a:endParaRPr dirty="0"/>
          </a:p>
        </p:txBody>
      </p:sp>
      <p:sp>
        <p:nvSpPr>
          <p:cNvPr id="99" name="Google Shape;99;p15"/>
          <p:cNvSpPr txBox="1">
            <a:spLocks noGrp="1"/>
          </p:cNvSpPr>
          <p:nvPr>
            <p:ph type="sldNum" idx="4294967295"/>
          </p:nvPr>
        </p:nvSpPr>
        <p:spPr>
          <a:xfrm>
            <a:off x="11460163" y="6332538"/>
            <a:ext cx="731837" cy="525462"/>
          </a:xfrm>
          <a:prstGeom prst="rect">
            <a:avLst/>
          </a:prstGeom>
        </p:spPr>
        <p:txBody>
          <a:bodyPr spcFirstLastPara="1" vert="horz" wrap="square" lIns="121900" tIns="121900" rIns="121900" bIns="121900" rtlCol="0" anchor="t" anchorCtr="0">
            <a:noAutofit/>
          </a:bodyPr>
          <a:lstStyle/>
          <a:p>
            <a:endParaRPr dirty="0"/>
          </a:p>
        </p:txBody>
      </p:sp>
    </p:spTree>
    <p:extLst>
      <p:ext uri="{BB962C8B-B14F-4D97-AF65-F5344CB8AC3E}">
        <p14:creationId xmlns:p14="http://schemas.microsoft.com/office/powerpoint/2010/main" val="2069964899"/>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prstGeom prst="rect">
            <a:avLst/>
          </a:prstGeom>
        </p:spPr>
        <p:txBody>
          <a:bodyPr spcFirstLastPara="1" vert="horz" wrap="square" lIns="121900" tIns="121900" rIns="121900" bIns="121900" rtlCol="0" anchor="b" anchorCtr="0">
            <a:noAutofit/>
          </a:bodyPr>
          <a:lstStyle/>
          <a:p>
            <a:r>
              <a:rPr lang="en-US" altLang="zh-CN" sz="8000" dirty="0">
                <a:solidFill>
                  <a:schemeClr val="accent4"/>
                </a:solidFill>
              </a:rPr>
              <a:t>4.1</a:t>
            </a:r>
            <a:endParaRPr lang="zh-CN" altLang="en-US" sz="8000" dirty="0">
              <a:solidFill>
                <a:schemeClr val="accent4"/>
              </a:solidFill>
            </a:endParaRPr>
          </a:p>
          <a:p>
            <a:r>
              <a:rPr lang="zh-CN" altLang="en-US" dirty="0"/>
              <a:t>黑盒测试</a:t>
            </a:r>
          </a:p>
        </p:txBody>
      </p:sp>
      <p:sp>
        <p:nvSpPr>
          <p:cNvPr id="98" name="Google Shape;98;p15"/>
          <p:cNvSpPr txBox="1">
            <a:spLocks noGrp="1"/>
          </p:cNvSpPr>
          <p:nvPr>
            <p:ph type="subTitle" idx="1"/>
          </p:nvPr>
        </p:nvSpPr>
        <p:spPr>
          <a:prstGeom prst="rect">
            <a:avLst/>
          </a:prstGeom>
        </p:spPr>
        <p:txBody>
          <a:bodyPr spcFirstLastPara="1" vert="horz" wrap="square" lIns="121900" tIns="121900" rIns="121900" bIns="121900" rtlCol="0" anchor="t" anchorCtr="0">
            <a:noAutofit/>
          </a:bodyPr>
          <a:lstStyle/>
          <a:p>
            <a:pPr marL="0" indent="0"/>
            <a:endParaRPr dirty="0"/>
          </a:p>
        </p:txBody>
      </p:sp>
      <p:sp>
        <p:nvSpPr>
          <p:cNvPr id="99" name="Google Shape;99;p15"/>
          <p:cNvSpPr txBox="1">
            <a:spLocks noGrp="1"/>
          </p:cNvSpPr>
          <p:nvPr>
            <p:ph type="sldNum" idx="4294967295"/>
          </p:nvPr>
        </p:nvSpPr>
        <p:spPr>
          <a:xfrm>
            <a:off x="11460163" y="6332538"/>
            <a:ext cx="731837" cy="525462"/>
          </a:xfrm>
          <a:prstGeom prst="rect">
            <a:avLst/>
          </a:prstGeom>
        </p:spPr>
        <p:txBody>
          <a:bodyPr spcFirstLastPara="1" vert="horz" wrap="square" lIns="121900" tIns="121900" rIns="121900" bIns="121900" rtlCol="0" anchor="t" anchorCtr="0">
            <a:noAutofit/>
          </a:bodyPr>
          <a:lstStyle/>
          <a:p>
            <a:endParaRPr dirty="0"/>
          </a:p>
        </p:txBody>
      </p:sp>
    </p:spTree>
    <p:extLst>
      <p:ext uri="{BB962C8B-B14F-4D97-AF65-F5344CB8AC3E}">
        <p14:creationId xmlns:p14="http://schemas.microsoft.com/office/powerpoint/2010/main" val="2103760906"/>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pPr algn="ctr"/>
            <a:r>
              <a:rPr lang="zh-CN" altLang="en-US" sz="4800" dirty="0">
                <a:solidFill>
                  <a:schemeClr val="tx1"/>
                </a:solidFill>
                <a:latin typeface="+mj-ea"/>
                <a:ea typeface="+mj-ea"/>
              </a:rPr>
              <a:t>等价类分析法</a:t>
            </a:r>
            <a:endParaRPr sz="4800" dirty="0">
              <a:solidFill>
                <a:schemeClr val="tx1"/>
              </a:solidFill>
              <a:latin typeface="+mj-ea"/>
              <a:ea typeface="+mj-ea"/>
            </a:endParaRPr>
          </a:p>
        </p:txBody>
      </p:sp>
      <p:sp>
        <p:nvSpPr>
          <p:cNvPr id="144" name="Google Shape;144;p20"/>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37</a:t>
            </a:fld>
            <a:endParaRPr kern="0">
              <a:solidFill>
                <a:srgbClr val="0091EA"/>
              </a:solidFill>
            </a:endParaRPr>
          </a:p>
        </p:txBody>
      </p:sp>
      <p:sp>
        <p:nvSpPr>
          <p:cNvPr id="4" name="文本框 3">
            <a:extLst>
              <a:ext uri="{FF2B5EF4-FFF2-40B4-BE49-F238E27FC236}">
                <a16:creationId xmlns:a16="http://schemas.microsoft.com/office/drawing/2014/main" id="{C3B3AF01-81E0-4EA7-840F-AB4C94020C37}"/>
              </a:ext>
            </a:extLst>
          </p:cNvPr>
          <p:cNvSpPr txBox="1"/>
          <p:nvPr/>
        </p:nvSpPr>
        <p:spPr>
          <a:xfrm>
            <a:off x="1895848" y="1347627"/>
            <a:ext cx="2330594" cy="369332"/>
          </a:xfrm>
          <a:prstGeom prst="rect">
            <a:avLst/>
          </a:prstGeom>
          <a:noFill/>
        </p:spPr>
        <p:txBody>
          <a:bodyPr wrap="square" rtlCol="0">
            <a:spAutoFit/>
          </a:bodyPr>
          <a:lstStyle/>
          <a:p>
            <a:r>
              <a:rPr lang="zh-CN" altLang="en-US" b="1" dirty="0"/>
              <a:t>登录界面</a:t>
            </a:r>
          </a:p>
        </p:txBody>
      </p:sp>
      <p:graphicFrame>
        <p:nvGraphicFramePr>
          <p:cNvPr id="6" name="表格 5">
            <a:extLst>
              <a:ext uri="{FF2B5EF4-FFF2-40B4-BE49-F238E27FC236}">
                <a16:creationId xmlns:a16="http://schemas.microsoft.com/office/drawing/2014/main" id="{0CDBE651-2542-4E6B-8971-781710A9D449}"/>
              </a:ext>
            </a:extLst>
          </p:cNvPr>
          <p:cNvGraphicFramePr>
            <a:graphicFrameLocks noGrp="1"/>
          </p:cNvGraphicFramePr>
          <p:nvPr>
            <p:extLst>
              <p:ext uri="{D42A27DB-BD31-4B8C-83A1-F6EECF244321}">
                <p14:modId xmlns:p14="http://schemas.microsoft.com/office/powerpoint/2010/main" val="605456427"/>
              </p:ext>
            </p:extLst>
          </p:nvPr>
        </p:nvGraphicFramePr>
        <p:xfrm>
          <a:off x="3098209" y="2078665"/>
          <a:ext cx="5995582" cy="3963058"/>
        </p:xfrm>
        <a:graphic>
          <a:graphicData uri="http://schemas.openxmlformats.org/drawingml/2006/table">
            <a:tbl>
              <a:tblPr/>
              <a:tblGrid>
                <a:gridCol w="2080395">
                  <a:extLst>
                    <a:ext uri="{9D8B030D-6E8A-4147-A177-3AD203B41FA5}">
                      <a16:colId xmlns:a16="http://schemas.microsoft.com/office/drawing/2014/main" val="226649020"/>
                    </a:ext>
                  </a:extLst>
                </a:gridCol>
                <a:gridCol w="2080395">
                  <a:extLst>
                    <a:ext uri="{9D8B030D-6E8A-4147-A177-3AD203B41FA5}">
                      <a16:colId xmlns:a16="http://schemas.microsoft.com/office/drawing/2014/main" val="1232644760"/>
                    </a:ext>
                  </a:extLst>
                </a:gridCol>
                <a:gridCol w="1834792">
                  <a:extLst>
                    <a:ext uri="{9D8B030D-6E8A-4147-A177-3AD203B41FA5}">
                      <a16:colId xmlns:a16="http://schemas.microsoft.com/office/drawing/2014/main" val="3614975142"/>
                    </a:ext>
                  </a:extLst>
                </a:gridCol>
              </a:tblGrid>
              <a:tr h="426385">
                <a:tc>
                  <a:txBody>
                    <a:bodyPr/>
                    <a:lstStyle/>
                    <a:p>
                      <a:pPr algn="ctr" fontAlgn="ctr"/>
                      <a:r>
                        <a:rPr lang="en-US" sz="1000" b="1" i="0" u="none" strike="noStrike">
                          <a:solidFill>
                            <a:srgbClr val="000000"/>
                          </a:solidFill>
                          <a:effectLst/>
                          <a:latin typeface="Arial" panose="020B0604020202020204" pitchFamily="34" charset="0"/>
                          <a:ea typeface="等线" panose="02010600030101010101" pitchFamily="2" charset="-122"/>
                        </a:rPr>
                        <a:t>Input conditions</a:t>
                      </a:r>
                      <a:endParaRPr lang="zh-CN" sz="1000" b="1"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Arial" panose="020B0604020202020204" pitchFamily="34" charset="0"/>
                          <a:ea typeface="等线" panose="02010600030101010101" pitchFamily="2" charset="-122"/>
                        </a:rPr>
                        <a:t>Valid equivalence classes</a:t>
                      </a:r>
                      <a:endParaRPr lang="zh-CN" sz="1000" b="1"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Arial" panose="020B0604020202020204" pitchFamily="34" charset="0"/>
                          <a:ea typeface="等线" panose="02010600030101010101" pitchFamily="2" charset="-122"/>
                        </a:rPr>
                        <a:t>Invalid equivalence classes</a:t>
                      </a:r>
                      <a:endParaRPr lang="zh-CN" sz="1000" b="1"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8059009"/>
                  </a:ext>
                </a:extLst>
              </a:tr>
              <a:tr h="414385">
                <a:tc rowSpan="3">
                  <a:txBody>
                    <a:bodyPr/>
                    <a:lstStyle/>
                    <a:p>
                      <a:pPr algn="ctr" fontAlgn="ctr"/>
                      <a:r>
                        <a:rPr lang="en-US" sz="1000" b="0" i="0" u="none" strike="noStrike">
                          <a:solidFill>
                            <a:srgbClr val="000000"/>
                          </a:solidFill>
                          <a:effectLst/>
                          <a:latin typeface="Arial" panose="020B0604020202020204" pitchFamily="34" charset="0"/>
                          <a:ea typeface="等线" panose="02010600030101010101" pitchFamily="2" charset="-122"/>
                        </a:rPr>
                        <a:t>User name</a:t>
                      </a:r>
                      <a:endParaRPr lang="zh-CN" sz="1000" b="0"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Arial" panose="020B0604020202020204" pitchFamily="34" charset="0"/>
                          <a:ea typeface="等线" panose="02010600030101010101" pitchFamily="2" charset="-122"/>
                        </a:rPr>
                        <a:t>Equal or larger than one character (1)</a:t>
                      </a:r>
                      <a:endParaRPr lang="zh-CN" sz="1000" b="0"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Arial" panose="020B0604020202020204" pitchFamily="34" charset="0"/>
                          <a:ea typeface="等线" panose="02010600030101010101" pitchFamily="2" charset="-122"/>
                        </a:rPr>
                        <a:t>Empty (5)</a:t>
                      </a:r>
                      <a:endParaRPr lang="zh-CN" sz="1000" b="0"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674608"/>
                  </a:ext>
                </a:extLst>
              </a:tr>
              <a:tr h="618378">
                <a:tc vMerge="1">
                  <a:txBody>
                    <a:bodyPr/>
                    <a:lstStyle/>
                    <a:p>
                      <a:endParaRPr lang="zh-CN" altLang="en-US"/>
                    </a:p>
                  </a:txBody>
                  <a:tcPr/>
                </a:tc>
                <a:tc rowSpan="2">
                  <a:txBody>
                    <a:bodyPr/>
                    <a:lstStyle/>
                    <a:p>
                      <a:pPr algn="ctr" fontAlgn="ctr"/>
                      <a:r>
                        <a:rPr lang="en-US" sz="1000" b="0" i="0" u="none" strike="noStrike">
                          <a:solidFill>
                            <a:srgbClr val="000000"/>
                          </a:solidFill>
                          <a:effectLst/>
                          <a:latin typeface="Arial" panose="020B0604020202020204" pitchFamily="34" charset="0"/>
                          <a:ea typeface="等线" panose="02010600030101010101" pitchFamily="2" charset="-122"/>
                        </a:rPr>
                        <a:t>Contain only uppercase and lowercase letters, numbers and underline (2)</a:t>
                      </a:r>
                      <a:endParaRPr lang="zh-CN" sz="1000" b="0"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Arial" panose="020B0604020202020204" pitchFamily="34" charset="0"/>
                          <a:ea typeface="等线" panose="02010600030101010101" pitchFamily="2" charset="-122"/>
                        </a:rPr>
                        <a:t>Other special characters except letters, numbers and underline (6)</a:t>
                      </a:r>
                      <a:endParaRPr lang="zh-CN" sz="1000" b="0"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5924472"/>
                  </a:ext>
                </a:extLst>
              </a:tr>
              <a:tr h="414385">
                <a:tc vMerge="1">
                  <a:txBody>
                    <a:bodyPr/>
                    <a:lstStyle/>
                    <a:p>
                      <a:endParaRPr lang="zh-CN" altLang="en-US"/>
                    </a:p>
                  </a:txBody>
                  <a:tcPr/>
                </a:tc>
                <a:tc vMerge="1">
                  <a:txBody>
                    <a:bodyPr/>
                    <a:lstStyle/>
                    <a:p>
                      <a:endParaRPr lang="zh-CN" altLang="en-US"/>
                    </a:p>
                  </a:txBody>
                  <a:tcPr/>
                </a:tc>
                <a:tc>
                  <a:txBody>
                    <a:bodyPr/>
                    <a:lstStyle/>
                    <a:p>
                      <a:pPr algn="ctr" fontAlgn="ctr"/>
                      <a:r>
                        <a:rPr lang="en-US" sz="1000" b="0" i="0" u="none" strike="noStrike">
                          <a:solidFill>
                            <a:srgbClr val="000000"/>
                          </a:solidFill>
                          <a:effectLst/>
                          <a:latin typeface="Arial" panose="020B0604020202020204" pitchFamily="34" charset="0"/>
                          <a:ea typeface="等线" panose="02010600030101010101" pitchFamily="2" charset="-122"/>
                        </a:rPr>
                        <a:t>Chinese or other foreign characters (7)</a:t>
                      </a:r>
                      <a:endParaRPr lang="zh-CN" sz="1000" b="0"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3730839"/>
                  </a:ext>
                </a:extLst>
              </a:tr>
              <a:tr h="227992">
                <a:tc rowSpan="5">
                  <a:txBody>
                    <a:bodyPr/>
                    <a:lstStyle/>
                    <a:p>
                      <a:pPr algn="ctr" fontAlgn="ctr"/>
                      <a:r>
                        <a:rPr lang="en-US" sz="1000" b="0" i="0" u="none" strike="noStrike">
                          <a:solidFill>
                            <a:srgbClr val="000000"/>
                          </a:solidFill>
                          <a:effectLst/>
                          <a:latin typeface="Arial" panose="020B0604020202020204" pitchFamily="34" charset="0"/>
                          <a:ea typeface="等线" panose="02010600030101010101" pitchFamily="2" charset="-122"/>
                        </a:rPr>
                        <a:t>Password</a:t>
                      </a:r>
                      <a:endParaRPr lang="zh-CN" sz="1000" b="0"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ctr" fontAlgn="ctr"/>
                      <a:r>
                        <a:rPr lang="en-US" sz="1000" b="0" i="0" u="none" strike="noStrike">
                          <a:solidFill>
                            <a:srgbClr val="000000"/>
                          </a:solidFill>
                          <a:effectLst/>
                          <a:latin typeface="Arial" panose="020B0604020202020204" pitchFamily="34" charset="0"/>
                          <a:ea typeface="等线" panose="02010600030101010101" pitchFamily="2" charset="-122"/>
                        </a:rPr>
                        <a:t>Character length: 6 to 18 (3)</a:t>
                      </a:r>
                      <a:endParaRPr lang="zh-CN" sz="1000" b="0"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Arial" panose="020B0604020202020204" pitchFamily="34" charset="0"/>
                          <a:ea typeface="等线" panose="02010600030101010101" pitchFamily="2" charset="-122"/>
                        </a:rPr>
                        <a:t>Empty (8)</a:t>
                      </a:r>
                      <a:endParaRPr lang="zh-CN" sz="1000" b="0"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9923886"/>
                  </a:ext>
                </a:extLst>
              </a:tr>
              <a:tr h="414385">
                <a:tc vMerge="1">
                  <a:txBody>
                    <a:bodyPr/>
                    <a:lstStyle/>
                    <a:p>
                      <a:endParaRPr lang="zh-CN" altLang="en-US"/>
                    </a:p>
                  </a:txBody>
                  <a:tcPr/>
                </a:tc>
                <a:tc vMerge="1">
                  <a:txBody>
                    <a:bodyPr/>
                    <a:lstStyle/>
                    <a:p>
                      <a:endParaRPr lang="zh-CN" altLang="en-US"/>
                    </a:p>
                  </a:txBody>
                  <a:tcPr/>
                </a:tc>
                <a:tc>
                  <a:txBody>
                    <a:bodyPr/>
                    <a:lstStyle/>
                    <a:p>
                      <a:pPr algn="ctr" fontAlgn="ctr"/>
                      <a:r>
                        <a:rPr lang="en-US" sz="1000" b="0" i="0" u="none" strike="noStrike">
                          <a:solidFill>
                            <a:srgbClr val="000000"/>
                          </a:solidFill>
                          <a:effectLst/>
                          <a:latin typeface="Arial" panose="020B0604020202020204" pitchFamily="34" charset="0"/>
                          <a:ea typeface="等线" panose="02010600030101010101" pitchFamily="2" charset="-122"/>
                        </a:rPr>
                        <a:t>Character length is not empty but less than 6 (9)</a:t>
                      </a:r>
                      <a:endParaRPr lang="zh-CN" sz="1000" b="0"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5085480"/>
                  </a:ext>
                </a:extLst>
              </a:tr>
              <a:tr h="414385">
                <a:tc vMerge="1">
                  <a:txBody>
                    <a:bodyPr/>
                    <a:lstStyle/>
                    <a:p>
                      <a:endParaRPr lang="zh-CN" altLang="en-US"/>
                    </a:p>
                  </a:txBody>
                  <a:tcPr/>
                </a:tc>
                <a:tc vMerge="1">
                  <a:txBody>
                    <a:bodyPr/>
                    <a:lstStyle/>
                    <a:p>
                      <a:endParaRPr lang="zh-CN" altLang="en-US"/>
                    </a:p>
                  </a:txBody>
                  <a:tcPr/>
                </a:tc>
                <a:tc>
                  <a:txBody>
                    <a:bodyPr/>
                    <a:lstStyle/>
                    <a:p>
                      <a:pPr algn="ctr" fontAlgn="ctr"/>
                      <a:r>
                        <a:rPr lang="en-US" sz="1000" b="0" i="0" u="none" strike="noStrike">
                          <a:solidFill>
                            <a:srgbClr val="000000"/>
                          </a:solidFill>
                          <a:effectLst/>
                          <a:latin typeface="Arial" panose="020B0604020202020204" pitchFamily="34" charset="0"/>
                          <a:ea typeface="等线" panose="02010600030101010101" pitchFamily="2" charset="-122"/>
                        </a:rPr>
                        <a:t>Character length is larger than 18 (10)</a:t>
                      </a:r>
                      <a:endParaRPr lang="zh-CN" sz="1000" b="0"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7725132"/>
                  </a:ext>
                </a:extLst>
              </a:tr>
              <a:tr h="618378">
                <a:tc vMerge="1">
                  <a:txBody>
                    <a:bodyPr/>
                    <a:lstStyle/>
                    <a:p>
                      <a:endParaRPr lang="zh-CN" altLang="en-US"/>
                    </a:p>
                  </a:txBody>
                  <a:tcPr/>
                </a:tc>
                <a:tc rowSpan="2">
                  <a:txBody>
                    <a:bodyPr/>
                    <a:lstStyle/>
                    <a:p>
                      <a:pPr algn="ctr" fontAlgn="ctr"/>
                      <a:r>
                        <a:rPr lang="en-US" sz="1000" b="0" i="0" u="none" strike="noStrike">
                          <a:solidFill>
                            <a:srgbClr val="000000"/>
                          </a:solidFill>
                          <a:effectLst/>
                          <a:latin typeface="Arial" panose="020B0604020202020204" pitchFamily="34" charset="0"/>
                          <a:ea typeface="等线" panose="02010600030101010101" pitchFamily="2" charset="-122"/>
                        </a:rPr>
                        <a:t>Contain only uppercase and lowercase letters, numbers and underline (4)</a:t>
                      </a:r>
                      <a:endParaRPr lang="zh-CN" sz="1000" b="0"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Arial" panose="020B0604020202020204" pitchFamily="34" charset="0"/>
                          <a:ea typeface="等线" panose="02010600030101010101" pitchFamily="2" charset="-122"/>
                        </a:rPr>
                        <a:t>Other special characters except letters, numbers and underline (11)</a:t>
                      </a:r>
                      <a:endParaRPr lang="zh-CN" sz="1000" b="0"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1907612"/>
                  </a:ext>
                </a:extLst>
              </a:tr>
              <a:tr h="414385">
                <a:tc vMerge="1">
                  <a:txBody>
                    <a:bodyPr/>
                    <a:lstStyle/>
                    <a:p>
                      <a:endParaRPr lang="zh-CN" altLang="en-US"/>
                    </a:p>
                  </a:txBody>
                  <a:tcPr/>
                </a:tc>
                <a:tc vMerge="1">
                  <a:txBody>
                    <a:bodyPr/>
                    <a:lstStyle/>
                    <a:p>
                      <a:endParaRPr lang="zh-CN" altLang="en-US"/>
                    </a:p>
                  </a:txBody>
                  <a:tcPr/>
                </a:tc>
                <a:tc>
                  <a:txBody>
                    <a:bodyPr/>
                    <a:lstStyle/>
                    <a:p>
                      <a:pPr algn="ctr" fontAlgn="ctr"/>
                      <a:r>
                        <a:rPr lang="en-US" sz="1000" b="0" i="0" u="none" strike="noStrike" dirty="0">
                          <a:solidFill>
                            <a:srgbClr val="000000"/>
                          </a:solidFill>
                          <a:effectLst/>
                          <a:latin typeface="Arial" panose="020B0604020202020204" pitchFamily="34" charset="0"/>
                          <a:ea typeface="等线" panose="02010600030101010101" pitchFamily="2" charset="-122"/>
                        </a:rPr>
                        <a:t>Chinese or other foreign characters (12)</a:t>
                      </a:r>
                      <a:endParaRPr lang="zh-CN" sz="1000" b="0" i="0" u="none" strike="noStrike" dirty="0">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11303784"/>
                  </a:ext>
                </a:extLst>
              </a:tr>
            </a:tbl>
          </a:graphicData>
        </a:graphic>
      </p:graphicFrame>
      <p:sp>
        <p:nvSpPr>
          <p:cNvPr id="9" name="文本框 8">
            <a:extLst>
              <a:ext uri="{FF2B5EF4-FFF2-40B4-BE49-F238E27FC236}">
                <a16:creationId xmlns:a16="http://schemas.microsoft.com/office/drawing/2014/main" id="{6984082F-7DCF-4854-822A-5A386D4BE47B}"/>
              </a:ext>
            </a:extLst>
          </p:cNvPr>
          <p:cNvSpPr txBox="1"/>
          <p:nvPr/>
        </p:nvSpPr>
        <p:spPr>
          <a:xfrm>
            <a:off x="1895848" y="1716959"/>
            <a:ext cx="2330594" cy="369332"/>
          </a:xfrm>
          <a:prstGeom prst="rect">
            <a:avLst/>
          </a:prstGeom>
          <a:noFill/>
        </p:spPr>
        <p:txBody>
          <a:bodyPr wrap="square" rtlCol="0">
            <a:spAutoFit/>
          </a:bodyPr>
          <a:lstStyle/>
          <a:p>
            <a:r>
              <a:rPr lang="en-US" altLang="zh-CN" b="1" dirty="0"/>
              <a:t>1. </a:t>
            </a:r>
            <a:r>
              <a:rPr lang="zh-CN" altLang="en-US" b="1" dirty="0"/>
              <a:t>等价类表：</a:t>
            </a:r>
          </a:p>
        </p:txBody>
      </p:sp>
    </p:spTree>
    <p:extLst>
      <p:ext uri="{BB962C8B-B14F-4D97-AF65-F5344CB8AC3E}">
        <p14:creationId xmlns:p14="http://schemas.microsoft.com/office/powerpoint/2010/main" val="1955339570"/>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pPr algn="ctr"/>
            <a:r>
              <a:rPr lang="zh-CN" altLang="en-US" sz="4800" dirty="0">
                <a:solidFill>
                  <a:schemeClr val="tx1"/>
                </a:solidFill>
                <a:latin typeface="+mj-ea"/>
                <a:ea typeface="+mj-ea"/>
              </a:rPr>
              <a:t>等价类分析法</a:t>
            </a:r>
            <a:endParaRPr sz="4800" dirty="0">
              <a:solidFill>
                <a:schemeClr val="tx1"/>
              </a:solidFill>
              <a:latin typeface="+mj-ea"/>
              <a:ea typeface="+mj-ea"/>
            </a:endParaRPr>
          </a:p>
        </p:txBody>
      </p:sp>
      <p:sp>
        <p:nvSpPr>
          <p:cNvPr id="144" name="Google Shape;144;p20"/>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38</a:t>
            </a:fld>
            <a:endParaRPr kern="0">
              <a:solidFill>
                <a:srgbClr val="0091EA"/>
              </a:solidFill>
            </a:endParaRPr>
          </a:p>
        </p:txBody>
      </p:sp>
      <p:sp>
        <p:nvSpPr>
          <p:cNvPr id="4" name="文本框 3">
            <a:extLst>
              <a:ext uri="{FF2B5EF4-FFF2-40B4-BE49-F238E27FC236}">
                <a16:creationId xmlns:a16="http://schemas.microsoft.com/office/drawing/2014/main" id="{C3B3AF01-81E0-4EA7-840F-AB4C94020C37}"/>
              </a:ext>
            </a:extLst>
          </p:cNvPr>
          <p:cNvSpPr txBox="1"/>
          <p:nvPr/>
        </p:nvSpPr>
        <p:spPr>
          <a:xfrm>
            <a:off x="1895848" y="1347627"/>
            <a:ext cx="2330594" cy="369332"/>
          </a:xfrm>
          <a:prstGeom prst="rect">
            <a:avLst/>
          </a:prstGeom>
          <a:noFill/>
        </p:spPr>
        <p:txBody>
          <a:bodyPr wrap="square" rtlCol="0">
            <a:spAutoFit/>
          </a:bodyPr>
          <a:lstStyle/>
          <a:p>
            <a:r>
              <a:rPr lang="zh-CN" altLang="en-US" b="1" dirty="0"/>
              <a:t>登录界面</a:t>
            </a:r>
          </a:p>
        </p:txBody>
      </p:sp>
      <p:graphicFrame>
        <p:nvGraphicFramePr>
          <p:cNvPr id="3" name="表格 2">
            <a:extLst>
              <a:ext uri="{FF2B5EF4-FFF2-40B4-BE49-F238E27FC236}">
                <a16:creationId xmlns:a16="http://schemas.microsoft.com/office/drawing/2014/main" id="{B7BE6D3A-EDD2-4922-81A5-4B83D58AC8C4}"/>
              </a:ext>
            </a:extLst>
          </p:cNvPr>
          <p:cNvGraphicFramePr>
            <a:graphicFrameLocks noGrp="1"/>
          </p:cNvGraphicFramePr>
          <p:nvPr>
            <p:extLst>
              <p:ext uri="{D42A27DB-BD31-4B8C-83A1-F6EECF244321}">
                <p14:modId xmlns:p14="http://schemas.microsoft.com/office/powerpoint/2010/main" val="1720778376"/>
              </p:ext>
            </p:extLst>
          </p:nvPr>
        </p:nvGraphicFramePr>
        <p:xfrm>
          <a:off x="4560241" y="1297173"/>
          <a:ext cx="3467339" cy="5448576"/>
        </p:xfrm>
        <a:graphic>
          <a:graphicData uri="http://schemas.openxmlformats.org/drawingml/2006/table">
            <a:tbl>
              <a:tblPr/>
              <a:tblGrid>
                <a:gridCol w="711770">
                  <a:extLst>
                    <a:ext uri="{9D8B030D-6E8A-4147-A177-3AD203B41FA5}">
                      <a16:colId xmlns:a16="http://schemas.microsoft.com/office/drawing/2014/main" val="3563969345"/>
                    </a:ext>
                  </a:extLst>
                </a:gridCol>
                <a:gridCol w="711770">
                  <a:extLst>
                    <a:ext uri="{9D8B030D-6E8A-4147-A177-3AD203B41FA5}">
                      <a16:colId xmlns:a16="http://schemas.microsoft.com/office/drawing/2014/main" val="3818347135"/>
                    </a:ext>
                  </a:extLst>
                </a:gridCol>
                <a:gridCol w="650762">
                  <a:extLst>
                    <a:ext uri="{9D8B030D-6E8A-4147-A177-3AD203B41FA5}">
                      <a16:colId xmlns:a16="http://schemas.microsoft.com/office/drawing/2014/main" val="2461798918"/>
                    </a:ext>
                  </a:extLst>
                </a:gridCol>
                <a:gridCol w="874461">
                  <a:extLst>
                    <a:ext uri="{9D8B030D-6E8A-4147-A177-3AD203B41FA5}">
                      <a16:colId xmlns:a16="http://schemas.microsoft.com/office/drawing/2014/main" val="1080569780"/>
                    </a:ext>
                  </a:extLst>
                </a:gridCol>
                <a:gridCol w="518576">
                  <a:extLst>
                    <a:ext uri="{9D8B030D-6E8A-4147-A177-3AD203B41FA5}">
                      <a16:colId xmlns:a16="http://schemas.microsoft.com/office/drawing/2014/main" val="1997484158"/>
                    </a:ext>
                  </a:extLst>
                </a:gridCol>
              </a:tblGrid>
              <a:tr h="197991">
                <a:tc rowSpan="2">
                  <a:txBody>
                    <a:bodyPr/>
                    <a:lstStyle/>
                    <a:p>
                      <a:pPr algn="ctr" fontAlgn="ctr"/>
                      <a:r>
                        <a:rPr lang="en-US" sz="500" b="1" i="0" u="none" strike="noStrike">
                          <a:solidFill>
                            <a:srgbClr val="000000"/>
                          </a:solidFill>
                          <a:effectLst/>
                          <a:latin typeface="Arial" panose="020B0604020202020204" pitchFamily="34" charset="0"/>
                          <a:ea typeface="等线" panose="02010600030101010101" pitchFamily="2" charset="-122"/>
                        </a:rPr>
                        <a:t>Test cases</a:t>
                      </a:r>
                      <a:endParaRPr lang="zh-CN" sz="500" b="1"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fontAlgn="ctr"/>
                      <a:r>
                        <a:rPr lang="en-US" sz="500" b="1" i="0" u="none" strike="noStrike">
                          <a:solidFill>
                            <a:srgbClr val="000000"/>
                          </a:solidFill>
                          <a:effectLst/>
                          <a:latin typeface="Arial" panose="020B0604020202020204" pitchFamily="34" charset="0"/>
                          <a:ea typeface="等线" panose="02010600030101010101" pitchFamily="2" charset="-122"/>
                        </a:rPr>
                        <a:t>Input</a:t>
                      </a:r>
                      <a:endParaRPr lang="zh-CN" sz="500" b="1"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rowSpan="2">
                  <a:txBody>
                    <a:bodyPr/>
                    <a:lstStyle/>
                    <a:p>
                      <a:pPr algn="ctr" fontAlgn="ctr"/>
                      <a:r>
                        <a:rPr lang="en-US" sz="500" b="1" i="0" u="none" strike="noStrike">
                          <a:solidFill>
                            <a:srgbClr val="000000"/>
                          </a:solidFill>
                          <a:effectLst/>
                          <a:latin typeface="Arial" panose="020B0604020202020204" pitchFamily="34" charset="0"/>
                          <a:ea typeface="等线" panose="02010600030101010101" pitchFamily="2" charset="-122"/>
                        </a:rPr>
                        <a:t>Covered equivalence classes</a:t>
                      </a:r>
                      <a:endParaRPr lang="zh-CN" sz="500" b="1"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fontAlgn="ctr"/>
                      <a:r>
                        <a:rPr lang="en-US" sz="500" b="1" i="0" u="none" strike="noStrike">
                          <a:solidFill>
                            <a:srgbClr val="000000"/>
                          </a:solidFill>
                          <a:effectLst/>
                          <a:latin typeface="Arial" panose="020B0604020202020204" pitchFamily="34" charset="0"/>
                          <a:ea typeface="等线" panose="02010600030101010101" pitchFamily="2" charset="-122"/>
                        </a:rPr>
                        <a:t>Expected output</a:t>
                      </a:r>
                      <a:endParaRPr lang="zh-CN" sz="500" b="1"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1372915"/>
                  </a:ext>
                </a:extLst>
              </a:tr>
              <a:tr h="108933">
                <a:tc vMerge="1">
                  <a:txBody>
                    <a:bodyPr/>
                    <a:lstStyle/>
                    <a:p>
                      <a:endParaRPr lang="zh-CN" altLang="en-US"/>
                    </a:p>
                  </a:txBody>
                  <a:tcPr/>
                </a:tc>
                <a:tc>
                  <a:txBody>
                    <a:bodyPr/>
                    <a:lstStyle/>
                    <a:p>
                      <a:pPr algn="ctr" fontAlgn="ctr"/>
                      <a:r>
                        <a:rPr lang="en-US" sz="500" b="1" i="0" u="none" strike="noStrike">
                          <a:solidFill>
                            <a:srgbClr val="000000"/>
                          </a:solidFill>
                          <a:effectLst/>
                          <a:latin typeface="Arial" panose="020B0604020202020204" pitchFamily="34" charset="0"/>
                          <a:ea typeface="等线" panose="02010600030101010101" pitchFamily="2" charset="-122"/>
                        </a:rPr>
                        <a:t>User name</a:t>
                      </a:r>
                      <a:endParaRPr lang="zh-CN" sz="500" b="1"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1" i="0" u="none" strike="noStrike">
                          <a:solidFill>
                            <a:srgbClr val="000000"/>
                          </a:solidFill>
                          <a:effectLst/>
                          <a:latin typeface="Arial" panose="020B0604020202020204" pitchFamily="34" charset="0"/>
                          <a:ea typeface="等线" panose="02010600030101010101" pitchFamily="2" charset="-122"/>
                        </a:rPr>
                        <a:t>Password</a:t>
                      </a:r>
                      <a:endParaRPr lang="zh-CN" sz="500" b="1"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3919254119"/>
                  </a:ext>
                </a:extLst>
              </a:tr>
              <a:tr h="197991">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1</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Admin_123</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Admin123</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(1) (2) (3) (4)</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Standard output</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9213648"/>
                  </a:ext>
                </a:extLst>
              </a:tr>
              <a:tr h="197991">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2</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Admin_123</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NULL</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(1) (2) (8)</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Illegal output</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4810353"/>
                  </a:ext>
                </a:extLst>
              </a:tr>
              <a:tr h="197991">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3</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Admin_123</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cat</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(1) (2) (4) (9)</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Illegal output</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75517104"/>
                  </a:ext>
                </a:extLst>
              </a:tr>
              <a:tr h="295458">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4</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Admin_123</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Who_cares_about_your_password</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(1) (2) (10)</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Illegal output</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99440328"/>
                  </a:ext>
                </a:extLst>
              </a:tr>
              <a:tr h="197991">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5</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Admin_123</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P@ssw0rd</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(1) (2) (3) (11)</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Illegal output</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1746222"/>
                  </a:ext>
                </a:extLst>
              </a:tr>
              <a:tr h="197991">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6</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Admin_123</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zh-CN" sz="500" b="0" i="0" u="none" strike="noStrike">
                          <a:solidFill>
                            <a:srgbClr val="000000"/>
                          </a:solidFill>
                          <a:effectLst/>
                          <a:latin typeface="等线" panose="02010600030101010101" pitchFamily="2" charset="-122"/>
                          <a:ea typeface="等线" panose="02010600030101010101" pitchFamily="2" charset="-122"/>
                        </a:rPr>
                        <a:t>管理员</a:t>
                      </a:r>
                      <a:r>
                        <a:rPr lang="zh-CN" sz="500" b="0" i="0" u="none" strike="noStrike">
                          <a:solidFill>
                            <a:srgbClr val="000000"/>
                          </a:solidFill>
                          <a:effectLst/>
                          <a:latin typeface="Arial" panose="020B0604020202020204" pitchFamily="34" charset="0"/>
                          <a:ea typeface="等线" panose="02010600030101010101" pitchFamily="2" charset="-122"/>
                        </a:rPr>
                        <a:t>password</a:t>
                      </a:r>
                      <a:endParaRPr lang="zh-CN" sz="500" b="0" i="0" u="none" strike="noStrike">
                        <a:solidFill>
                          <a:srgbClr val="000000"/>
                        </a:solidFill>
                        <a:effectLst/>
                        <a:latin typeface="等线" panose="02010600030101010101" pitchFamily="2" charset="-122"/>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(1) (2) (3) (12)</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Illegal output</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49302024"/>
                  </a:ext>
                </a:extLst>
              </a:tr>
              <a:tr h="197991">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7</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NULL</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Admin123</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(3) (4) (5)</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Illegal output</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56906205"/>
                  </a:ext>
                </a:extLst>
              </a:tr>
              <a:tr h="197991">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8</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NULL</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NULL</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(5) (8)</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Illegal output</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4852175"/>
                  </a:ext>
                </a:extLst>
              </a:tr>
              <a:tr h="197991">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9</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NULL</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cat</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(5) (9)</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Illegal output</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3269805"/>
                  </a:ext>
                </a:extLst>
              </a:tr>
              <a:tr h="295458">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10</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NULL</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dirty="0" err="1">
                          <a:solidFill>
                            <a:srgbClr val="000000"/>
                          </a:solidFill>
                          <a:effectLst/>
                          <a:latin typeface="Arial" panose="020B0604020202020204" pitchFamily="34" charset="0"/>
                          <a:ea typeface="等线" panose="02010600030101010101" pitchFamily="2" charset="-122"/>
                        </a:rPr>
                        <a:t>Who_cares_about_your_password</a:t>
                      </a:r>
                      <a:endParaRPr lang="zh-CN" sz="500" b="0" i="0" u="none" strike="noStrike" dirty="0">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(5) (10)</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Illegal output</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997645"/>
                  </a:ext>
                </a:extLst>
              </a:tr>
              <a:tr h="197991">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11</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NULL</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dirty="0">
                          <a:solidFill>
                            <a:srgbClr val="000000"/>
                          </a:solidFill>
                          <a:effectLst/>
                          <a:latin typeface="Arial" panose="020B0604020202020204" pitchFamily="34" charset="0"/>
                          <a:ea typeface="等线" panose="02010600030101010101" pitchFamily="2" charset="-122"/>
                        </a:rPr>
                        <a:t>P@ssw0rd</a:t>
                      </a:r>
                      <a:endParaRPr lang="zh-CN" sz="500" b="0" i="0" u="none" strike="noStrike" dirty="0">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(3) (5) (11)</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Illegal output</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89751196"/>
                  </a:ext>
                </a:extLst>
              </a:tr>
              <a:tr h="197991">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12</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NULL</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zh-CN" sz="500" b="0" i="0" u="none" strike="noStrike">
                          <a:solidFill>
                            <a:srgbClr val="000000"/>
                          </a:solidFill>
                          <a:effectLst/>
                          <a:latin typeface="等线" panose="02010600030101010101" pitchFamily="2" charset="-122"/>
                          <a:ea typeface="等线" panose="02010600030101010101" pitchFamily="2" charset="-122"/>
                        </a:rPr>
                        <a:t>管理员</a:t>
                      </a:r>
                      <a:r>
                        <a:rPr lang="zh-CN" sz="500" b="0" i="0" u="none" strike="noStrike">
                          <a:solidFill>
                            <a:srgbClr val="000000"/>
                          </a:solidFill>
                          <a:effectLst/>
                          <a:latin typeface="Arial" panose="020B0604020202020204" pitchFamily="34" charset="0"/>
                          <a:ea typeface="等线" panose="02010600030101010101" pitchFamily="2" charset="-122"/>
                        </a:rPr>
                        <a:t>password</a:t>
                      </a:r>
                      <a:endParaRPr lang="zh-CN" sz="500" b="0" i="0" u="none" strike="noStrike">
                        <a:solidFill>
                          <a:srgbClr val="000000"/>
                        </a:solidFill>
                        <a:effectLst/>
                        <a:latin typeface="等线" panose="02010600030101010101" pitchFamily="2" charset="-122"/>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(3) (5) (12)</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Illegal output</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7406821"/>
                  </a:ext>
                </a:extLst>
              </a:tr>
              <a:tr h="197991">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13</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@dmin123</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Admin123</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(3) (4) (6)</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Illegal output</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315561"/>
                  </a:ext>
                </a:extLst>
              </a:tr>
              <a:tr h="197991">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14</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@dmin123</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NULL</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(6) (8)</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Illegal output</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2695431"/>
                  </a:ext>
                </a:extLst>
              </a:tr>
              <a:tr h="197991">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15</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@dmin123</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cat</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(4) (6) (9)</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Illegal output</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43163890"/>
                  </a:ext>
                </a:extLst>
              </a:tr>
              <a:tr h="295458">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16</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@dmin123</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Who_cares_about_your_password</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(4) (6) (10)</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Illegal output</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5556467"/>
                  </a:ext>
                </a:extLst>
              </a:tr>
              <a:tr h="197991">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17</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@admin123</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P@ssw0rd</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(3) (6) (11)</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Illegal output</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3307726"/>
                  </a:ext>
                </a:extLst>
              </a:tr>
              <a:tr h="197991">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18</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@admin123</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zh-CN" sz="500" b="0" i="0" u="none" strike="noStrike">
                          <a:solidFill>
                            <a:srgbClr val="000000"/>
                          </a:solidFill>
                          <a:effectLst/>
                          <a:latin typeface="等线" panose="02010600030101010101" pitchFamily="2" charset="-122"/>
                          <a:ea typeface="等线" panose="02010600030101010101" pitchFamily="2" charset="-122"/>
                        </a:rPr>
                        <a:t>管理员</a:t>
                      </a:r>
                      <a:r>
                        <a:rPr lang="zh-CN" sz="500" b="0" i="0" u="none" strike="noStrike">
                          <a:solidFill>
                            <a:srgbClr val="000000"/>
                          </a:solidFill>
                          <a:effectLst/>
                          <a:latin typeface="Arial" panose="020B0604020202020204" pitchFamily="34" charset="0"/>
                          <a:ea typeface="等线" panose="02010600030101010101" pitchFamily="2" charset="-122"/>
                        </a:rPr>
                        <a:t>password</a:t>
                      </a:r>
                      <a:endParaRPr lang="zh-CN" sz="500" b="0" i="0" u="none" strike="noStrike">
                        <a:solidFill>
                          <a:srgbClr val="000000"/>
                        </a:solidFill>
                        <a:effectLst/>
                        <a:latin typeface="等线" panose="02010600030101010101" pitchFamily="2" charset="-122"/>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(3) (6) (12)</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Illegal output</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5485288"/>
                  </a:ext>
                </a:extLst>
              </a:tr>
              <a:tr h="197991">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19</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zh-CN" sz="500" b="0" i="0" u="none" strike="noStrike">
                          <a:solidFill>
                            <a:srgbClr val="000000"/>
                          </a:solidFill>
                          <a:effectLst/>
                          <a:latin typeface="等线" panose="02010600030101010101" pitchFamily="2" charset="-122"/>
                          <a:ea typeface="等线" panose="02010600030101010101" pitchFamily="2" charset="-122"/>
                        </a:rPr>
                        <a:t>管理员</a:t>
                      </a:r>
                      <a:r>
                        <a:rPr lang="zh-CN" sz="500" b="0" i="0" u="none" strike="noStrike">
                          <a:solidFill>
                            <a:srgbClr val="000000"/>
                          </a:solidFill>
                          <a:effectLst/>
                          <a:latin typeface="Arial" panose="020B0604020202020204" pitchFamily="34" charset="0"/>
                          <a:ea typeface="等线" panose="02010600030101010101" pitchFamily="2" charset="-122"/>
                        </a:rPr>
                        <a:t>id</a:t>
                      </a:r>
                      <a:endParaRPr lang="zh-CN" sz="500" b="0" i="0" u="none" strike="noStrike">
                        <a:solidFill>
                          <a:srgbClr val="000000"/>
                        </a:solidFill>
                        <a:effectLst/>
                        <a:latin typeface="等线" panose="02010600030101010101" pitchFamily="2" charset="-122"/>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Admin123</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(3) (4) (7)</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Illegal output</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08198398"/>
                  </a:ext>
                </a:extLst>
              </a:tr>
              <a:tr h="197991">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20</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zh-CN" sz="500" b="0" i="0" u="none" strike="noStrike">
                          <a:solidFill>
                            <a:srgbClr val="000000"/>
                          </a:solidFill>
                          <a:effectLst/>
                          <a:latin typeface="等线" panose="02010600030101010101" pitchFamily="2" charset="-122"/>
                          <a:ea typeface="等线" panose="02010600030101010101" pitchFamily="2" charset="-122"/>
                        </a:rPr>
                        <a:t>管理员</a:t>
                      </a:r>
                      <a:r>
                        <a:rPr lang="zh-CN" sz="500" b="0" i="0" u="none" strike="noStrike">
                          <a:solidFill>
                            <a:srgbClr val="000000"/>
                          </a:solidFill>
                          <a:effectLst/>
                          <a:latin typeface="Arial" panose="020B0604020202020204" pitchFamily="34" charset="0"/>
                          <a:ea typeface="等线" panose="02010600030101010101" pitchFamily="2" charset="-122"/>
                        </a:rPr>
                        <a:t>id</a:t>
                      </a:r>
                      <a:endParaRPr lang="zh-CN" sz="500" b="0" i="0" u="none" strike="noStrike">
                        <a:solidFill>
                          <a:srgbClr val="000000"/>
                        </a:solidFill>
                        <a:effectLst/>
                        <a:latin typeface="等线" panose="02010600030101010101" pitchFamily="2" charset="-122"/>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NULL</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(7) (8)</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Illegal output</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1488636"/>
                  </a:ext>
                </a:extLst>
              </a:tr>
              <a:tr h="197991">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21</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zh-CN" sz="500" b="0" i="0" u="none" strike="noStrike">
                          <a:solidFill>
                            <a:srgbClr val="000000"/>
                          </a:solidFill>
                          <a:effectLst/>
                          <a:latin typeface="等线" panose="02010600030101010101" pitchFamily="2" charset="-122"/>
                          <a:ea typeface="等线" panose="02010600030101010101" pitchFamily="2" charset="-122"/>
                        </a:rPr>
                        <a:t>管理员</a:t>
                      </a:r>
                      <a:r>
                        <a:rPr lang="zh-CN" sz="500" b="0" i="0" u="none" strike="noStrike">
                          <a:solidFill>
                            <a:srgbClr val="000000"/>
                          </a:solidFill>
                          <a:effectLst/>
                          <a:latin typeface="Arial" panose="020B0604020202020204" pitchFamily="34" charset="0"/>
                          <a:ea typeface="等线" panose="02010600030101010101" pitchFamily="2" charset="-122"/>
                        </a:rPr>
                        <a:t>id</a:t>
                      </a:r>
                      <a:endParaRPr lang="zh-CN" sz="500" b="0" i="0" u="none" strike="noStrike">
                        <a:solidFill>
                          <a:srgbClr val="000000"/>
                        </a:solidFill>
                        <a:effectLst/>
                        <a:latin typeface="等线" panose="02010600030101010101" pitchFamily="2" charset="-122"/>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cat</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(4) (7) (9)</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Illegal output</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141326"/>
                  </a:ext>
                </a:extLst>
              </a:tr>
              <a:tr h="295458">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22</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zh-CN" sz="500" b="0" i="0" u="none" strike="noStrike">
                          <a:solidFill>
                            <a:srgbClr val="000000"/>
                          </a:solidFill>
                          <a:effectLst/>
                          <a:latin typeface="等线" panose="02010600030101010101" pitchFamily="2" charset="-122"/>
                          <a:ea typeface="等线" panose="02010600030101010101" pitchFamily="2" charset="-122"/>
                        </a:rPr>
                        <a:t>管理员</a:t>
                      </a:r>
                      <a:r>
                        <a:rPr lang="zh-CN" sz="500" b="0" i="0" u="none" strike="noStrike">
                          <a:solidFill>
                            <a:srgbClr val="000000"/>
                          </a:solidFill>
                          <a:effectLst/>
                          <a:latin typeface="Arial" panose="020B0604020202020204" pitchFamily="34" charset="0"/>
                          <a:ea typeface="等线" panose="02010600030101010101" pitchFamily="2" charset="-122"/>
                        </a:rPr>
                        <a:t>id</a:t>
                      </a:r>
                      <a:endParaRPr lang="zh-CN" sz="500" b="0" i="0" u="none" strike="noStrike">
                        <a:solidFill>
                          <a:srgbClr val="000000"/>
                        </a:solidFill>
                        <a:effectLst/>
                        <a:latin typeface="等线" panose="02010600030101010101" pitchFamily="2" charset="-122"/>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Who_cares_about_your_password</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(4) (7) (10)</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Illegal output</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3951874"/>
                  </a:ext>
                </a:extLst>
              </a:tr>
              <a:tr h="197991">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23</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zh-CN" sz="500" b="0" i="0" u="none" strike="noStrike">
                          <a:solidFill>
                            <a:srgbClr val="000000"/>
                          </a:solidFill>
                          <a:effectLst/>
                          <a:latin typeface="等线" panose="02010600030101010101" pitchFamily="2" charset="-122"/>
                          <a:ea typeface="等线" panose="02010600030101010101" pitchFamily="2" charset="-122"/>
                        </a:rPr>
                        <a:t>管理员</a:t>
                      </a:r>
                      <a:r>
                        <a:rPr lang="zh-CN" sz="500" b="0" i="0" u="none" strike="noStrike">
                          <a:solidFill>
                            <a:srgbClr val="000000"/>
                          </a:solidFill>
                          <a:effectLst/>
                          <a:latin typeface="Arial" panose="020B0604020202020204" pitchFamily="34" charset="0"/>
                          <a:ea typeface="等线" panose="02010600030101010101" pitchFamily="2" charset="-122"/>
                        </a:rPr>
                        <a:t>id</a:t>
                      </a:r>
                      <a:endParaRPr lang="zh-CN" sz="500" b="0" i="0" u="none" strike="noStrike">
                        <a:solidFill>
                          <a:srgbClr val="000000"/>
                        </a:solidFill>
                        <a:effectLst/>
                        <a:latin typeface="等线" panose="02010600030101010101" pitchFamily="2" charset="-122"/>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P@ssw0rd</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(3) (7) (11)</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Illegal output</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24397610"/>
                  </a:ext>
                </a:extLst>
              </a:tr>
              <a:tr h="197991">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24</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zh-CN" sz="500" b="0" i="0" u="none" strike="noStrike">
                          <a:solidFill>
                            <a:srgbClr val="000000"/>
                          </a:solidFill>
                          <a:effectLst/>
                          <a:latin typeface="等线" panose="02010600030101010101" pitchFamily="2" charset="-122"/>
                          <a:ea typeface="等线" panose="02010600030101010101" pitchFamily="2" charset="-122"/>
                        </a:rPr>
                        <a:t>管理员</a:t>
                      </a:r>
                      <a:r>
                        <a:rPr lang="zh-CN" sz="500" b="0" i="0" u="none" strike="noStrike">
                          <a:solidFill>
                            <a:srgbClr val="000000"/>
                          </a:solidFill>
                          <a:effectLst/>
                          <a:latin typeface="Arial" panose="020B0604020202020204" pitchFamily="34" charset="0"/>
                          <a:ea typeface="等线" panose="02010600030101010101" pitchFamily="2" charset="-122"/>
                        </a:rPr>
                        <a:t>id</a:t>
                      </a:r>
                      <a:endParaRPr lang="zh-CN" sz="500" b="0" i="0" u="none" strike="noStrike">
                        <a:solidFill>
                          <a:srgbClr val="000000"/>
                        </a:solidFill>
                        <a:effectLst/>
                        <a:latin typeface="等线" panose="02010600030101010101" pitchFamily="2" charset="-122"/>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zh-CN" sz="500" b="0" i="0" u="none" strike="noStrike">
                          <a:solidFill>
                            <a:srgbClr val="000000"/>
                          </a:solidFill>
                          <a:effectLst/>
                          <a:latin typeface="等线" panose="02010600030101010101" pitchFamily="2" charset="-122"/>
                          <a:ea typeface="等线" panose="02010600030101010101" pitchFamily="2" charset="-122"/>
                        </a:rPr>
                        <a:t>管理员</a:t>
                      </a:r>
                      <a:r>
                        <a:rPr lang="zh-CN" sz="500" b="0" i="0" u="none" strike="noStrike">
                          <a:solidFill>
                            <a:srgbClr val="000000"/>
                          </a:solidFill>
                          <a:effectLst/>
                          <a:latin typeface="Arial" panose="020B0604020202020204" pitchFamily="34" charset="0"/>
                          <a:ea typeface="等线" panose="02010600030101010101" pitchFamily="2" charset="-122"/>
                        </a:rPr>
                        <a:t>password</a:t>
                      </a:r>
                      <a:endParaRPr lang="zh-CN" sz="500" b="0" i="0" u="none" strike="noStrike">
                        <a:solidFill>
                          <a:srgbClr val="000000"/>
                        </a:solidFill>
                        <a:effectLst/>
                        <a:latin typeface="等线" panose="02010600030101010101" pitchFamily="2" charset="-122"/>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Arial" panose="020B0604020202020204" pitchFamily="34" charset="0"/>
                          <a:ea typeface="等线" panose="02010600030101010101" pitchFamily="2" charset="-122"/>
                        </a:rPr>
                        <a:t>(3) (7) (12)</a:t>
                      </a:r>
                      <a:endParaRPr lang="zh-CN" sz="500" b="0" i="0" u="none" strike="noStrike">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500" b="0" i="0" u="none" strike="noStrike" dirty="0">
                          <a:solidFill>
                            <a:srgbClr val="000000"/>
                          </a:solidFill>
                          <a:effectLst/>
                          <a:latin typeface="Arial" panose="020B0604020202020204" pitchFamily="34" charset="0"/>
                          <a:ea typeface="等线" panose="02010600030101010101" pitchFamily="2" charset="-122"/>
                        </a:rPr>
                        <a:t>Illegal output</a:t>
                      </a:r>
                      <a:endParaRPr lang="zh-CN" sz="500" b="0" i="0" u="none" strike="noStrike" dirty="0">
                        <a:solidFill>
                          <a:srgbClr val="000000"/>
                        </a:solidFill>
                        <a:effectLst/>
                        <a:latin typeface="Arial" panose="020B0604020202020204" pitchFamily="34" charset="0"/>
                        <a:ea typeface="等线" panose="02010600030101010101" pitchFamily="2" charset="-122"/>
                      </a:endParaRPr>
                    </a:p>
                  </a:txBody>
                  <a:tcPr marL="2507" marR="2507" marT="25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4883041"/>
                  </a:ext>
                </a:extLst>
              </a:tr>
            </a:tbl>
          </a:graphicData>
        </a:graphic>
      </p:graphicFrame>
      <p:sp>
        <p:nvSpPr>
          <p:cNvPr id="8" name="文本框 7">
            <a:extLst>
              <a:ext uri="{FF2B5EF4-FFF2-40B4-BE49-F238E27FC236}">
                <a16:creationId xmlns:a16="http://schemas.microsoft.com/office/drawing/2014/main" id="{B275E498-718C-4F43-B0B5-90E3A368FEB2}"/>
              </a:ext>
            </a:extLst>
          </p:cNvPr>
          <p:cNvSpPr txBox="1"/>
          <p:nvPr/>
        </p:nvSpPr>
        <p:spPr>
          <a:xfrm>
            <a:off x="1895848" y="1716959"/>
            <a:ext cx="2330594" cy="369332"/>
          </a:xfrm>
          <a:prstGeom prst="rect">
            <a:avLst/>
          </a:prstGeom>
          <a:noFill/>
        </p:spPr>
        <p:txBody>
          <a:bodyPr wrap="square" rtlCol="0">
            <a:spAutoFit/>
          </a:bodyPr>
          <a:lstStyle/>
          <a:p>
            <a:r>
              <a:rPr lang="en-US" altLang="zh-CN" b="1" dirty="0"/>
              <a:t>2. </a:t>
            </a:r>
            <a:r>
              <a:rPr lang="zh-CN" altLang="en-US" b="1" dirty="0"/>
              <a:t>设计测试用例：</a:t>
            </a:r>
          </a:p>
        </p:txBody>
      </p:sp>
    </p:spTree>
    <p:extLst>
      <p:ext uri="{BB962C8B-B14F-4D97-AF65-F5344CB8AC3E}">
        <p14:creationId xmlns:p14="http://schemas.microsoft.com/office/powerpoint/2010/main" val="3124355190"/>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pPr algn="ctr"/>
            <a:r>
              <a:rPr lang="zh-CN" altLang="en-US" sz="4800" dirty="0">
                <a:solidFill>
                  <a:schemeClr val="tx1"/>
                </a:solidFill>
                <a:latin typeface="+mj-ea"/>
                <a:ea typeface="+mj-ea"/>
              </a:rPr>
              <a:t>边界值分析法</a:t>
            </a:r>
            <a:endParaRPr sz="4800" dirty="0">
              <a:solidFill>
                <a:schemeClr val="tx1"/>
              </a:solidFill>
              <a:latin typeface="+mj-ea"/>
              <a:ea typeface="+mj-ea"/>
            </a:endParaRPr>
          </a:p>
        </p:txBody>
      </p:sp>
      <p:sp>
        <p:nvSpPr>
          <p:cNvPr id="144" name="Google Shape;144;p20"/>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39</a:t>
            </a:fld>
            <a:endParaRPr kern="0">
              <a:solidFill>
                <a:srgbClr val="0091EA"/>
              </a:solidFill>
            </a:endParaRPr>
          </a:p>
        </p:txBody>
      </p:sp>
      <p:sp>
        <p:nvSpPr>
          <p:cNvPr id="4" name="文本框 3">
            <a:extLst>
              <a:ext uri="{FF2B5EF4-FFF2-40B4-BE49-F238E27FC236}">
                <a16:creationId xmlns:a16="http://schemas.microsoft.com/office/drawing/2014/main" id="{C3B3AF01-81E0-4EA7-840F-AB4C94020C37}"/>
              </a:ext>
            </a:extLst>
          </p:cNvPr>
          <p:cNvSpPr txBox="1"/>
          <p:nvPr/>
        </p:nvSpPr>
        <p:spPr>
          <a:xfrm>
            <a:off x="1895848" y="1347627"/>
            <a:ext cx="2330594" cy="369332"/>
          </a:xfrm>
          <a:prstGeom prst="rect">
            <a:avLst/>
          </a:prstGeom>
          <a:noFill/>
        </p:spPr>
        <p:txBody>
          <a:bodyPr wrap="square" rtlCol="0">
            <a:spAutoFit/>
          </a:bodyPr>
          <a:lstStyle/>
          <a:p>
            <a:r>
              <a:rPr lang="zh-CN" altLang="en-US" b="1" dirty="0"/>
              <a:t>登录界面</a:t>
            </a:r>
          </a:p>
        </p:txBody>
      </p:sp>
      <p:graphicFrame>
        <p:nvGraphicFramePr>
          <p:cNvPr id="3" name="表格 2">
            <a:extLst>
              <a:ext uri="{FF2B5EF4-FFF2-40B4-BE49-F238E27FC236}">
                <a16:creationId xmlns:a16="http://schemas.microsoft.com/office/drawing/2014/main" id="{95984751-7E8C-4E63-B93F-796AB09F4E61}"/>
              </a:ext>
            </a:extLst>
          </p:cNvPr>
          <p:cNvGraphicFramePr>
            <a:graphicFrameLocks noGrp="1"/>
          </p:cNvGraphicFramePr>
          <p:nvPr>
            <p:extLst>
              <p:ext uri="{D42A27DB-BD31-4B8C-83A1-F6EECF244321}">
                <p14:modId xmlns:p14="http://schemas.microsoft.com/office/powerpoint/2010/main" val="1708501750"/>
              </p:ext>
            </p:extLst>
          </p:nvPr>
        </p:nvGraphicFramePr>
        <p:xfrm>
          <a:off x="3689904" y="1956390"/>
          <a:ext cx="4812191" cy="4295555"/>
        </p:xfrm>
        <a:graphic>
          <a:graphicData uri="http://schemas.openxmlformats.org/drawingml/2006/table">
            <a:tbl>
              <a:tblPr/>
              <a:tblGrid>
                <a:gridCol w="1100546">
                  <a:extLst>
                    <a:ext uri="{9D8B030D-6E8A-4147-A177-3AD203B41FA5}">
                      <a16:colId xmlns:a16="http://schemas.microsoft.com/office/drawing/2014/main" val="2277673566"/>
                    </a:ext>
                  </a:extLst>
                </a:gridCol>
                <a:gridCol w="1100546">
                  <a:extLst>
                    <a:ext uri="{9D8B030D-6E8A-4147-A177-3AD203B41FA5}">
                      <a16:colId xmlns:a16="http://schemas.microsoft.com/office/drawing/2014/main" val="444808352"/>
                    </a:ext>
                  </a:extLst>
                </a:gridCol>
                <a:gridCol w="1100546">
                  <a:extLst>
                    <a:ext uri="{9D8B030D-6E8A-4147-A177-3AD203B41FA5}">
                      <a16:colId xmlns:a16="http://schemas.microsoft.com/office/drawing/2014/main" val="3614728118"/>
                    </a:ext>
                  </a:extLst>
                </a:gridCol>
                <a:gridCol w="1510553">
                  <a:extLst>
                    <a:ext uri="{9D8B030D-6E8A-4147-A177-3AD203B41FA5}">
                      <a16:colId xmlns:a16="http://schemas.microsoft.com/office/drawing/2014/main" val="2622559408"/>
                    </a:ext>
                  </a:extLst>
                </a:gridCol>
              </a:tblGrid>
              <a:tr h="257679">
                <a:tc rowSpan="2">
                  <a:txBody>
                    <a:bodyPr/>
                    <a:lstStyle/>
                    <a:p>
                      <a:pPr algn="ctr" fontAlgn="ctr"/>
                      <a:r>
                        <a:rPr lang="en-US" sz="1000" b="1" i="0" u="none" strike="noStrike">
                          <a:solidFill>
                            <a:srgbClr val="000000"/>
                          </a:solidFill>
                          <a:effectLst/>
                          <a:latin typeface="Arial" panose="020B0604020202020204" pitchFamily="34" charset="0"/>
                          <a:ea typeface="等线" panose="02010600030101010101" pitchFamily="2" charset="-122"/>
                        </a:rPr>
                        <a:t>Test cases</a:t>
                      </a:r>
                      <a:endParaRPr lang="zh-CN" sz="1000" b="1"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fontAlgn="ctr"/>
                      <a:r>
                        <a:rPr lang="en-US" sz="1000" b="1" i="0" u="none" strike="noStrike">
                          <a:solidFill>
                            <a:srgbClr val="000000"/>
                          </a:solidFill>
                          <a:effectLst/>
                          <a:latin typeface="Arial" panose="020B0604020202020204" pitchFamily="34" charset="0"/>
                          <a:ea typeface="等线" panose="02010600030101010101" pitchFamily="2" charset="-122"/>
                        </a:rPr>
                        <a:t>Input</a:t>
                      </a:r>
                      <a:endParaRPr lang="zh-CN" sz="1000" b="1"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rowSpan="2">
                  <a:txBody>
                    <a:bodyPr/>
                    <a:lstStyle/>
                    <a:p>
                      <a:pPr algn="ctr" fontAlgn="ctr"/>
                      <a:r>
                        <a:rPr lang="en-US" sz="1000" b="1" i="0" u="none" strike="noStrike">
                          <a:solidFill>
                            <a:srgbClr val="000000"/>
                          </a:solidFill>
                          <a:effectLst/>
                          <a:latin typeface="Arial" panose="020B0604020202020204" pitchFamily="34" charset="0"/>
                          <a:ea typeface="等线" panose="02010600030101010101" pitchFamily="2" charset="-122"/>
                        </a:rPr>
                        <a:t>Expected output</a:t>
                      </a:r>
                      <a:endParaRPr lang="zh-CN" sz="1000" b="1"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49941351"/>
                  </a:ext>
                </a:extLst>
              </a:tr>
              <a:tr h="481905">
                <a:tc vMerge="1">
                  <a:txBody>
                    <a:bodyPr/>
                    <a:lstStyle/>
                    <a:p>
                      <a:endParaRPr lang="zh-CN" altLang="en-US"/>
                    </a:p>
                  </a:txBody>
                  <a:tcPr/>
                </a:tc>
                <a:tc>
                  <a:txBody>
                    <a:bodyPr/>
                    <a:lstStyle/>
                    <a:p>
                      <a:pPr algn="ctr" fontAlgn="ctr"/>
                      <a:r>
                        <a:rPr lang="en-US" sz="1000" b="1" i="0" u="none" strike="noStrike">
                          <a:solidFill>
                            <a:srgbClr val="000000"/>
                          </a:solidFill>
                          <a:effectLst/>
                          <a:latin typeface="Arial" panose="020B0604020202020204" pitchFamily="34" charset="0"/>
                          <a:ea typeface="等线" panose="02010600030101010101" pitchFamily="2" charset="-122"/>
                        </a:rPr>
                        <a:t>User name</a:t>
                      </a:r>
                      <a:endParaRPr lang="zh-CN" sz="1000" b="1"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Arial" panose="020B0604020202020204" pitchFamily="34" charset="0"/>
                          <a:ea typeface="等线" panose="02010600030101010101" pitchFamily="2" charset="-122"/>
                        </a:rPr>
                        <a:t>Password</a:t>
                      </a:r>
                      <a:endParaRPr lang="zh-CN" sz="1000" b="1"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1985146454"/>
                  </a:ext>
                </a:extLst>
              </a:tr>
              <a:tr h="257679">
                <a:tc>
                  <a:txBody>
                    <a:bodyPr/>
                    <a:lstStyle/>
                    <a:p>
                      <a:pPr algn="ctr" fontAlgn="ctr"/>
                      <a:r>
                        <a:rPr lang="en-US" sz="1000" b="0" i="0" u="none" strike="noStrike">
                          <a:solidFill>
                            <a:srgbClr val="000000"/>
                          </a:solidFill>
                          <a:effectLst/>
                          <a:latin typeface="Arial" panose="020B0604020202020204" pitchFamily="34" charset="0"/>
                          <a:ea typeface="等线" panose="02010600030101010101" pitchFamily="2" charset="-122"/>
                        </a:rPr>
                        <a:t>1</a:t>
                      </a:r>
                      <a:endParaRPr lang="zh-CN" sz="1000" b="0"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Arial" panose="020B0604020202020204" pitchFamily="34" charset="0"/>
                          <a:ea typeface="等线" panose="02010600030101010101" pitchFamily="2" charset="-122"/>
                        </a:rPr>
                        <a:t>NULL</a:t>
                      </a:r>
                      <a:endParaRPr lang="zh-CN" sz="1000" b="0"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Arial" panose="020B0604020202020204" pitchFamily="34" charset="0"/>
                          <a:ea typeface="等线" panose="02010600030101010101" pitchFamily="2" charset="-122"/>
                        </a:rPr>
                        <a:t>Admin123</a:t>
                      </a:r>
                      <a:endParaRPr lang="zh-CN" sz="1000" b="0"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Arial" panose="020B0604020202020204" pitchFamily="34" charset="0"/>
                          <a:ea typeface="等线" panose="02010600030101010101" pitchFamily="2" charset="-122"/>
                        </a:rPr>
                        <a:t>Illegal output</a:t>
                      </a:r>
                      <a:endParaRPr lang="zh-CN" sz="1000" b="0"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0699310"/>
                  </a:ext>
                </a:extLst>
              </a:tr>
              <a:tr h="468343">
                <a:tc>
                  <a:txBody>
                    <a:bodyPr/>
                    <a:lstStyle/>
                    <a:p>
                      <a:pPr algn="ctr" fontAlgn="ctr"/>
                      <a:r>
                        <a:rPr lang="en-US" sz="1000" b="0" i="0" u="none" strike="noStrike">
                          <a:solidFill>
                            <a:srgbClr val="000000"/>
                          </a:solidFill>
                          <a:effectLst/>
                          <a:latin typeface="Arial" panose="020B0604020202020204" pitchFamily="34" charset="0"/>
                          <a:ea typeface="等线" panose="02010600030101010101" pitchFamily="2" charset="-122"/>
                        </a:rPr>
                        <a:t>2</a:t>
                      </a:r>
                      <a:endParaRPr lang="zh-CN" sz="1000" b="0"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Arial" panose="020B0604020202020204" pitchFamily="34" charset="0"/>
                          <a:ea typeface="等线" panose="02010600030101010101" pitchFamily="2" charset="-122"/>
                        </a:rPr>
                        <a:t>a</a:t>
                      </a:r>
                      <a:endParaRPr lang="zh-CN" sz="1000" b="0"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Arial" panose="020B0604020202020204" pitchFamily="34" charset="0"/>
                          <a:ea typeface="等线" panose="02010600030101010101" pitchFamily="2" charset="-122"/>
                        </a:rPr>
                        <a:t>Admin123</a:t>
                      </a:r>
                      <a:endParaRPr lang="zh-CN" sz="1000" b="0"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Arial" panose="020B0604020202020204" pitchFamily="34" charset="0"/>
                          <a:ea typeface="等线" panose="02010600030101010101" pitchFamily="2" charset="-122"/>
                        </a:rPr>
                        <a:t>Standard output</a:t>
                      </a:r>
                      <a:endParaRPr lang="zh-CN" sz="1000" b="0"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5923966"/>
                  </a:ext>
                </a:extLst>
              </a:tr>
              <a:tr h="468343">
                <a:tc>
                  <a:txBody>
                    <a:bodyPr/>
                    <a:lstStyle/>
                    <a:p>
                      <a:pPr algn="ctr" fontAlgn="ctr"/>
                      <a:r>
                        <a:rPr lang="en-US" sz="1000" b="0" i="0" u="none" strike="noStrike">
                          <a:solidFill>
                            <a:srgbClr val="000000"/>
                          </a:solidFill>
                          <a:effectLst/>
                          <a:latin typeface="Arial" panose="020B0604020202020204" pitchFamily="34" charset="0"/>
                          <a:ea typeface="等线" panose="02010600030101010101" pitchFamily="2" charset="-122"/>
                        </a:rPr>
                        <a:t>3</a:t>
                      </a:r>
                      <a:endParaRPr lang="zh-CN" sz="1000" b="0"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Arial" panose="020B0604020202020204" pitchFamily="34" charset="0"/>
                          <a:ea typeface="等线" panose="02010600030101010101" pitchFamily="2" charset="-122"/>
                        </a:rPr>
                        <a:t>A</a:t>
                      </a:r>
                      <a:endParaRPr lang="zh-CN" sz="1000" b="0"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Arial" panose="020B0604020202020204" pitchFamily="34" charset="0"/>
                          <a:ea typeface="等线" panose="02010600030101010101" pitchFamily="2" charset="-122"/>
                        </a:rPr>
                        <a:t>Admin123</a:t>
                      </a:r>
                      <a:endParaRPr lang="zh-CN" sz="1000" b="0"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Arial" panose="020B0604020202020204" pitchFamily="34" charset="0"/>
                          <a:ea typeface="等线" panose="02010600030101010101" pitchFamily="2" charset="-122"/>
                        </a:rPr>
                        <a:t>Standard output</a:t>
                      </a:r>
                      <a:endParaRPr lang="zh-CN" sz="1000" b="0"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2711988"/>
                  </a:ext>
                </a:extLst>
              </a:tr>
              <a:tr h="468343">
                <a:tc>
                  <a:txBody>
                    <a:bodyPr/>
                    <a:lstStyle/>
                    <a:p>
                      <a:pPr algn="ctr" fontAlgn="ctr"/>
                      <a:r>
                        <a:rPr lang="en-US" sz="1000" b="0" i="0" u="none" strike="noStrike">
                          <a:solidFill>
                            <a:srgbClr val="000000"/>
                          </a:solidFill>
                          <a:effectLst/>
                          <a:latin typeface="Arial" panose="020B0604020202020204" pitchFamily="34" charset="0"/>
                          <a:ea typeface="等线" panose="02010600030101010101" pitchFamily="2" charset="-122"/>
                        </a:rPr>
                        <a:t>4</a:t>
                      </a:r>
                      <a:endParaRPr lang="zh-CN" sz="1000" b="0"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Arial" panose="020B0604020202020204" pitchFamily="34" charset="0"/>
                          <a:ea typeface="等线" panose="02010600030101010101" pitchFamily="2" charset="-122"/>
                        </a:rPr>
                        <a:t>z</a:t>
                      </a:r>
                      <a:endParaRPr lang="zh-CN" sz="1000" b="0"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Arial" panose="020B0604020202020204" pitchFamily="34" charset="0"/>
                          <a:ea typeface="等线" panose="02010600030101010101" pitchFamily="2" charset="-122"/>
                        </a:rPr>
                        <a:t>Admin123</a:t>
                      </a:r>
                      <a:endParaRPr lang="zh-CN" sz="1000" b="0"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Arial" panose="020B0604020202020204" pitchFamily="34" charset="0"/>
                          <a:ea typeface="等线" panose="02010600030101010101" pitchFamily="2" charset="-122"/>
                        </a:rPr>
                        <a:t>Standard output</a:t>
                      </a:r>
                      <a:endParaRPr lang="zh-CN" sz="1000" b="0"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1720991"/>
                  </a:ext>
                </a:extLst>
              </a:tr>
              <a:tr h="257679">
                <a:tc>
                  <a:txBody>
                    <a:bodyPr/>
                    <a:lstStyle/>
                    <a:p>
                      <a:pPr algn="ctr" fontAlgn="ctr"/>
                      <a:r>
                        <a:rPr lang="en-US" sz="1000" b="0" i="0" u="none" strike="noStrike">
                          <a:solidFill>
                            <a:srgbClr val="000000"/>
                          </a:solidFill>
                          <a:effectLst/>
                          <a:latin typeface="Arial" panose="020B0604020202020204" pitchFamily="34" charset="0"/>
                          <a:ea typeface="等线" panose="02010600030101010101" pitchFamily="2" charset="-122"/>
                        </a:rPr>
                        <a:t>5</a:t>
                      </a:r>
                      <a:endParaRPr lang="zh-CN" sz="1000" b="0"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Arial" panose="020B0604020202020204" pitchFamily="34" charset="0"/>
                          <a:ea typeface="等线" panose="02010600030101010101" pitchFamily="2" charset="-122"/>
                        </a:rPr>
                        <a:t>admin</a:t>
                      </a:r>
                      <a:endParaRPr lang="zh-CN" sz="1000" b="0"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Arial" panose="020B0604020202020204" pitchFamily="34" charset="0"/>
                          <a:ea typeface="等线" panose="02010600030101010101" pitchFamily="2" charset="-122"/>
                        </a:rPr>
                        <a:t>admin</a:t>
                      </a:r>
                      <a:endParaRPr lang="zh-CN" sz="1000" b="0"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Arial" panose="020B0604020202020204" pitchFamily="34" charset="0"/>
                          <a:ea typeface="等线" panose="02010600030101010101" pitchFamily="2" charset="-122"/>
                        </a:rPr>
                        <a:t>Illegal output</a:t>
                      </a:r>
                      <a:endParaRPr lang="zh-CN" sz="1000" b="0"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5395069"/>
                  </a:ext>
                </a:extLst>
              </a:tr>
              <a:tr h="468343">
                <a:tc>
                  <a:txBody>
                    <a:bodyPr/>
                    <a:lstStyle/>
                    <a:p>
                      <a:pPr algn="ctr" fontAlgn="ctr"/>
                      <a:r>
                        <a:rPr lang="en-US" sz="1000" b="0" i="0" u="none" strike="noStrike">
                          <a:solidFill>
                            <a:srgbClr val="000000"/>
                          </a:solidFill>
                          <a:effectLst/>
                          <a:latin typeface="Arial" panose="020B0604020202020204" pitchFamily="34" charset="0"/>
                          <a:ea typeface="等线" panose="02010600030101010101" pitchFamily="2" charset="-122"/>
                        </a:rPr>
                        <a:t>6</a:t>
                      </a:r>
                      <a:endParaRPr lang="zh-CN" sz="1000" b="0"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Arial" panose="020B0604020202020204" pitchFamily="34" charset="0"/>
                          <a:ea typeface="等线" panose="02010600030101010101" pitchFamily="2" charset="-122"/>
                        </a:rPr>
                        <a:t>admin</a:t>
                      </a:r>
                      <a:endParaRPr lang="zh-CN" sz="1000" b="0"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Arial" panose="020B0604020202020204" pitchFamily="34" charset="0"/>
                          <a:ea typeface="等线" panose="02010600030101010101" pitchFamily="2" charset="-122"/>
                        </a:rPr>
                        <a:t>Admin1</a:t>
                      </a:r>
                      <a:endParaRPr lang="zh-CN" sz="1000" b="0"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Arial" panose="020B0604020202020204" pitchFamily="34" charset="0"/>
                          <a:ea typeface="等线" panose="02010600030101010101" pitchFamily="2" charset="-122"/>
                        </a:rPr>
                        <a:t>Standard output</a:t>
                      </a:r>
                      <a:endParaRPr lang="zh-CN" sz="1000" b="0"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605289"/>
                  </a:ext>
                </a:extLst>
              </a:tr>
              <a:tr h="468343">
                <a:tc>
                  <a:txBody>
                    <a:bodyPr/>
                    <a:lstStyle/>
                    <a:p>
                      <a:pPr algn="ctr" fontAlgn="ctr"/>
                      <a:r>
                        <a:rPr lang="en-US" sz="1000" b="0" i="0" u="none" strike="noStrike">
                          <a:solidFill>
                            <a:srgbClr val="000000"/>
                          </a:solidFill>
                          <a:effectLst/>
                          <a:latin typeface="Arial" panose="020B0604020202020204" pitchFamily="34" charset="0"/>
                          <a:ea typeface="等线" panose="02010600030101010101" pitchFamily="2" charset="-122"/>
                        </a:rPr>
                        <a:t>7</a:t>
                      </a:r>
                      <a:endParaRPr lang="zh-CN" sz="1000" b="0"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Arial" panose="020B0604020202020204" pitchFamily="34" charset="0"/>
                          <a:ea typeface="等线" panose="02010600030101010101" pitchFamily="2" charset="-122"/>
                        </a:rPr>
                        <a:t>admin</a:t>
                      </a:r>
                      <a:endParaRPr lang="zh-CN" sz="1000" b="0"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Arial" panose="020B0604020202020204" pitchFamily="34" charset="0"/>
                          <a:ea typeface="等线" panose="02010600030101010101" pitchFamily="2" charset="-122"/>
                        </a:rPr>
                        <a:t>AttentionIsYouNeed</a:t>
                      </a:r>
                      <a:endParaRPr lang="zh-CN" sz="1000" b="0"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Arial" panose="020B0604020202020204" pitchFamily="34" charset="0"/>
                          <a:ea typeface="等线" panose="02010600030101010101" pitchFamily="2" charset="-122"/>
                        </a:rPr>
                        <a:t>Standard output</a:t>
                      </a:r>
                      <a:endParaRPr lang="zh-CN" sz="1000" b="0"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7356594"/>
                  </a:ext>
                </a:extLst>
              </a:tr>
              <a:tr h="698898">
                <a:tc>
                  <a:txBody>
                    <a:bodyPr/>
                    <a:lstStyle/>
                    <a:p>
                      <a:pPr algn="ctr" fontAlgn="ctr"/>
                      <a:r>
                        <a:rPr lang="en-US" sz="1000" b="0" i="0" u="none" strike="noStrike">
                          <a:solidFill>
                            <a:srgbClr val="000000"/>
                          </a:solidFill>
                          <a:effectLst/>
                          <a:latin typeface="Arial" panose="020B0604020202020204" pitchFamily="34" charset="0"/>
                          <a:ea typeface="等线" panose="02010600030101010101" pitchFamily="2" charset="-122"/>
                        </a:rPr>
                        <a:t>8</a:t>
                      </a:r>
                      <a:endParaRPr lang="zh-CN" sz="1000" b="0"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Arial" panose="020B0604020202020204" pitchFamily="34" charset="0"/>
                          <a:ea typeface="等线" panose="02010600030101010101" pitchFamily="2" charset="-122"/>
                        </a:rPr>
                        <a:t>admin</a:t>
                      </a:r>
                      <a:endParaRPr lang="zh-CN" sz="1000" b="0"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Arial" panose="020B0604020202020204" pitchFamily="34" charset="0"/>
                          <a:ea typeface="等线" panose="02010600030101010101" pitchFamily="2" charset="-122"/>
                        </a:rPr>
                        <a:t>AttentionIsYouNeed1</a:t>
                      </a:r>
                      <a:endParaRPr lang="zh-CN" sz="1000" b="0"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Arial" panose="020B0604020202020204" pitchFamily="34" charset="0"/>
                          <a:ea typeface="等线" panose="02010600030101010101" pitchFamily="2" charset="-122"/>
                        </a:rPr>
                        <a:t>Illegal output</a:t>
                      </a:r>
                      <a:endParaRPr lang="zh-CN" sz="1000" b="0" i="0" u="none" strike="noStrike" dirty="0">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0292163"/>
                  </a:ext>
                </a:extLst>
              </a:tr>
            </a:tbl>
          </a:graphicData>
        </a:graphic>
      </p:graphicFrame>
    </p:spTree>
    <p:extLst>
      <p:ext uri="{BB962C8B-B14F-4D97-AF65-F5344CB8AC3E}">
        <p14:creationId xmlns:p14="http://schemas.microsoft.com/office/powerpoint/2010/main" val="1304970231"/>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pPr algn="ctr"/>
            <a:r>
              <a:rPr lang="zh-CN" altLang="en-US" sz="4800" dirty="0">
                <a:solidFill>
                  <a:schemeClr val="tx1"/>
                </a:solidFill>
                <a:latin typeface="+mj-ea"/>
                <a:ea typeface="+mj-ea"/>
              </a:rPr>
              <a:t>问题</a:t>
            </a:r>
            <a:r>
              <a:rPr lang="en-US" altLang="zh-CN" sz="4800" dirty="0">
                <a:solidFill>
                  <a:schemeClr val="tx1"/>
                </a:solidFill>
                <a:latin typeface="+mj-ea"/>
                <a:ea typeface="+mj-ea"/>
              </a:rPr>
              <a:t>(Problem)</a:t>
            </a:r>
            <a:endParaRPr sz="4800" dirty="0">
              <a:solidFill>
                <a:schemeClr val="tx1"/>
              </a:solidFill>
              <a:latin typeface="+mj-ea"/>
              <a:ea typeface="+mj-ea"/>
            </a:endParaRPr>
          </a:p>
        </p:txBody>
      </p:sp>
      <p:sp>
        <p:nvSpPr>
          <p:cNvPr id="141" name="Google Shape;141;p20"/>
          <p:cNvSpPr txBox="1">
            <a:spLocks noGrp="1"/>
          </p:cNvSpPr>
          <p:nvPr>
            <p:ph type="body" idx="1"/>
          </p:nvPr>
        </p:nvSpPr>
        <p:spPr>
          <a:xfrm>
            <a:off x="1048199" y="1600200"/>
            <a:ext cx="10095599" cy="4967600"/>
          </a:xfrm>
          <a:prstGeom prst="rect">
            <a:avLst/>
          </a:prstGeom>
        </p:spPr>
        <p:txBody>
          <a:bodyPr spcFirstLastPara="1" wrap="square" lIns="121900" tIns="121900" rIns="121900" bIns="121900" anchor="t" anchorCtr="0">
            <a:noAutofit/>
          </a:bodyPr>
          <a:lstStyle/>
          <a:p>
            <a:pPr marL="342900" indent="-342900"/>
            <a:r>
              <a:rPr lang="zh-CN" altLang="en-US" dirty="0"/>
              <a:t>在新冠疫情流行的期间，许多企业为了加强疫情防控，需要一款聊天软件来减少员工面对面的交流</a:t>
            </a:r>
            <a:endParaRPr lang="en-US" altLang="zh-CN" dirty="0"/>
          </a:p>
          <a:p>
            <a:pPr marL="0" indent="0">
              <a:buNone/>
            </a:pPr>
            <a:endParaRPr lang="en-US" dirty="0"/>
          </a:p>
          <a:p>
            <a:pPr marL="342900" indent="-342900"/>
            <a:r>
              <a:rPr lang="zh-CN" altLang="en-US" dirty="0"/>
              <a:t>因为所有公司员工和领导可能没有使用一个统一的聊天软件进行通信，公司管理层很难向所有人员传达重要通知或信息</a:t>
            </a:r>
          </a:p>
          <a:p>
            <a:pPr marL="0" indent="0">
              <a:buNone/>
            </a:pPr>
            <a:endParaRPr lang="en-US" dirty="0"/>
          </a:p>
          <a:p>
            <a:pPr marL="342900" indent="-342900"/>
            <a:r>
              <a:rPr lang="zh-CN" altLang="en-US" dirty="0"/>
              <a:t>公司会有一些机密性的文件需要传递，必须确保传输媒体的安全性和可靠性</a:t>
            </a:r>
            <a:endParaRPr lang="en-US" altLang="zh-CN" dirty="0"/>
          </a:p>
        </p:txBody>
      </p:sp>
      <p:sp>
        <p:nvSpPr>
          <p:cNvPr id="144" name="Google Shape;144;p20"/>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4</a:t>
            </a:fld>
            <a:endParaRPr kern="0">
              <a:solidFill>
                <a:srgbClr val="0091EA"/>
              </a:solidFill>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pPr algn="ctr"/>
            <a:r>
              <a:rPr lang="zh-CN" altLang="en-US" sz="4800" dirty="0">
                <a:solidFill>
                  <a:schemeClr val="tx1"/>
                </a:solidFill>
                <a:latin typeface="+mj-ea"/>
                <a:ea typeface="+mj-ea"/>
              </a:rPr>
              <a:t>决策表法</a:t>
            </a:r>
            <a:endParaRPr sz="4800" dirty="0">
              <a:solidFill>
                <a:schemeClr val="tx1"/>
              </a:solidFill>
              <a:latin typeface="+mj-ea"/>
              <a:ea typeface="+mj-ea"/>
            </a:endParaRPr>
          </a:p>
        </p:txBody>
      </p:sp>
      <p:sp>
        <p:nvSpPr>
          <p:cNvPr id="144" name="Google Shape;144;p20"/>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40</a:t>
            </a:fld>
            <a:endParaRPr kern="0">
              <a:solidFill>
                <a:srgbClr val="0091EA"/>
              </a:solidFill>
            </a:endParaRPr>
          </a:p>
        </p:txBody>
      </p:sp>
      <p:sp>
        <p:nvSpPr>
          <p:cNvPr id="4" name="文本框 3">
            <a:extLst>
              <a:ext uri="{FF2B5EF4-FFF2-40B4-BE49-F238E27FC236}">
                <a16:creationId xmlns:a16="http://schemas.microsoft.com/office/drawing/2014/main" id="{C3B3AF01-81E0-4EA7-840F-AB4C94020C37}"/>
              </a:ext>
            </a:extLst>
          </p:cNvPr>
          <p:cNvSpPr txBox="1"/>
          <p:nvPr/>
        </p:nvSpPr>
        <p:spPr>
          <a:xfrm>
            <a:off x="1895848" y="1347627"/>
            <a:ext cx="2330594" cy="369332"/>
          </a:xfrm>
          <a:prstGeom prst="rect">
            <a:avLst/>
          </a:prstGeom>
          <a:noFill/>
        </p:spPr>
        <p:txBody>
          <a:bodyPr wrap="square" rtlCol="0">
            <a:spAutoFit/>
          </a:bodyPr>
          <a:lstStyle/>
          <a:p>
            <a:r>
              <a:rPr lang="zh-CN" altLang="en-US" b="1" dirty="0"/>
              <a:t>登录界面（化简前）</a:t>
            </a:r>
          </a:p>
        </p:txBody>
      </p:sp>
      <p:graphicFrame>
        <p:nvGraphicFramePr>
          <p:cNvPr id="5" name="表格 4">
            <a:extLst>
              <a:ext uri="{FF2B5EF4-FFF2-40B4-BE49-F238E27FC236}">
                <a16:creationId xmlns:a16="http://schemas.microsoft.com/office/drawing/2014/main" id="{15FD03FA-8839-4931-A959-BFCF16E4746A}"/>
              </a:ext>
            </a:extLst>
          </p:cNvPr>
          <p:cNvGraphicFramePr>
            <a:graphicFrameLocks noGrp="1"/>
          </p:cNvGraphicFramePr>
          <p:nvPr>
            <p:extLst>
              <p:ext uri="{D42A27DB-BD31-4B8C-83A1-F6EECF244321}">
                <p14:modId xmlns:p14="http://schemas.microsoft.com/office/powerpoint/2010/main" val="2886331664"/>
              </p:ext>
            </p:extLst>
          </p:nvPr>
        </p:nvGraphicFramePr>
        <p:xfrm>
          <a:off x="1048200" y="1871976"/>
          <a:ext cx="10096498" cy="3199108"/>
        </p:xfrm>
        <a:graphic>
          <a:graphicData uri="http://schemas.openxmlformats.org/drawingml/2006/table">
            <a:tbl>
              <a:tblPr/>
              <a:tblGrid>
                <a:gridCol w="1092070">
                  <a:extLst>
                    <a:ext uri="{9D8B030D-6E8A-4147-A177-3AD203B41FA5}">
                      <a16:colId xmlns:a16="http://schemas.microsoft.com/office/drawing/2014/main" val="1150406569"/>
                    </a:ext>
                  </a:extLst>
                </a:gridCol>
                <a:gridCol w="1122978">
                  <a:extLst>
                    <a:ext uri="{9D8B030D-6E8A-4147-A177-3AD203B41FA5}">
                      <a16:colId xmlns:a16="http://schemas.microsoft.com/office/drawing/2014/main" val="2462267068"/>
                    </a:ext>
                  </a:extLst>
                </a:gridCol>
                <a:gridCol w="525430">
                  <a:extLst>
                    <a:ext uri="{9D8B030D-6E8A-4147-A177-3AD203B41FA5}">
                      <a16:colId xmlns:a16="http://schemas.microsoft.com/office/drawing/2014/main" val="424682820"/>
                    </a:ext>
                  </a:extLst>
                </a:gridCol>
                <a:gridCol w="525430">
                  <a:extLst>
                    <a:ext uri="{9D8B030D-6E8A-4147-A177-3AD203B41FA5}">
                      <a16:colId xmlns:a16="http://schemas.microsoft.com/office/drawing/2014/main" val="1527165395"/>
                    </a:ext>
                  </a:extLst>
                </a:gridCol>
                <a:gridCol w="525430">
                  <a:extLst>
                    <a:ext uri="{9D8B030D-6E8A-4147-A177-3AD203B41FA5}">
                      <a16:colId xmlns:a16="http://schemas.microsoft.com/office/drawing/2014/main" val="1728680563"/>
                    </a:ext>
                  </a:extLst>
                </a:gridCol>
                <a:gridCol w="525430">
                  <a:extLst>
                    <a:ext uri="{9D8B030D-6E8A-4147-A177-3AD203B41FA5}">
                      <a16:colId xmlns:a16="http://schemas.microsoft.com/office/drawing/2014/main" val="766774141"/>
                    </a:ext>
                  </a:extLst>
                </a:gridCol>
                <a:gridCol w="525430">
                  <a:extLst>
                    <a:ext uri="{9D8B030D-6E8A-4147-A177-3AD203B41FA5}">
                      <a16:colId xmlns:a16="http://schemas.microsoft.com/office/drawing/2014/main" val="2659918846"/>
                    </a:ext>
                  </a:extLst>
                </a:gridCol>
                <a:gridCol w="525430">
                  <a:extLst>
                    <a:ext uri="{9D8B030D-6E8A-4147-A177-3AD203B41FA5}">
                      <a16:colId xmlns:a16="http://schemas.microsoft.com/office/drawing/2014/main" val="1335815744"/>
                    </a:ext>
                  </a:extLst>
                </a:gridCol>
                <a:gridCol w="525430">
                  <a:extLst>
                    <a:ext uri="{9D8B030D-6E8A-4147-A177-3AD203B41FA5}">
                      <a16:colId xmlns:a16="http://schemas.microsoft.com/office/drawing/2014/main" val="1650194492"/>
                    </a:ext>
                  </a:extLst>
                </a:gridCol>
                <a:gridCol w="525430">
                  <a:extLst>
                    <a:ext uri="{9D8B030D-6E8A-4147-A177-3AD203B41FA5}">
                      <a16:colId xmlns:a16="http://schemas.microsoft.com/office/drawing/2014/main" val="3134030202"/>
                    </a:ext>
                  </a:extLst>
                </a:gridCol>
                <a:gridCol w="525430">
                  <a:extLst>
                    <a:ext uri="{9D8B030D-6E8A-4147-A177-3AD203B41FA5}">
                      <a16:colId xmlns:a16="http://schemas.microsoft.com/office/drawing/2014/main" val="3702247352"/>
                    </a:ext>
                  </a:extLst>
                </a:gridCol>
                <a:gridCol w="525430">
                  <a:extLst>
                    <a:ext uri="{9D8B030D-6E8A-4147-A177-3AD203B41FA5}">
                      <a16:colId xmlns:a16="http://schemas.microsoft.com/office/drawing/2014/main" val="943029837"/>
                    </a:ext>
                  </a:extLst>
                </a:gridCol>
                <a:gridCol w="525430">
                  <a:extLst>
                    <a:ext uri="{9D8B030D-6E8A-4147-A177-3AD203B41FA5}">
                      <a16:colId xmlns:a16="http://schemas.microsoft.com/office/drawing/2014/main" val="813393126"/>
                    </a:ext>
                  </a:extLst>
                </a:gridCol>
                <a:gridCol w="525430">
                  <a:extLst>
                    <a:ext uri="{9D8B030D-6E8A-4147-A177-3AD203B41FA5}">
                      <a16:colId xmlns:a16="http://schemas.microsoft.com/office/drawing/2014/main" val="1552344759"/>
                    </a:ext>
                  </a:extLst>
                </a:gridCol>
                <a:gridCol w="525430">
                  <a:extLst>
                    <a:ext uri="{9D8B030D-6E8A-4147-A177-3AD203B41FA5}">
                      <a16:colId xmlns:a16="http://schemas.microsoft.com/office/drawing/2014/main" val="2098940366"/>
                    </a:ext>
                  </a:extLst>
                </a:gridCol>
                <a:gridCol w="525430">
                  <a:extLst>
                    <a:ext uri="{9D8B030D-6E8A-4147-A177-3AD203B41FA5}">
                      <a16:colId xmlns:a16="http://schemas.microsoft.com/office/drawing/2014/main" val="2640924526"/>
                    </a:ext>
                  </a:extLst>
                </a:gridCol>
                <a:gridCol w="525430">
                  <a:extLst>
                    <a:ext uri="{9D8B030D-6E8A-4147-A177-3AD203B41FA5}">
                      <a16:colId xmlns:a16="http://schemas.microsoft.com/office/drawing/2014/main" val="2831845542"/>
                    </a:ext>
                  </a:extLst>
                </a:gridCol>
              </a:tblGrid>
              <a:tr h="453312">
                <a:tc>
                  <a:txBody>
                    <a:bodyPr/>
                    <a:lstStyle/>
                    <a:p>
                      <a:pPr algn="l" fontAlgn="ctr"/>
                      <a:r>
                        <a:rPr lang="en-GB" sz="900" b="0" i="0" u="none" strike="noStrike" dirty="0">
                          <a:solidFill>
                            <a:srgbClr val="000000"/>
                          </a:solidFill>
                          <a:effectLst/>
                          <a:latin typeface="等线" panose="02010600030101010101" pitchFamily="2" charset="-122"/>
                          <a:ea typeface="等线" panose="02010600030101010101" pitchFamily="2" charset="-122"/>
                        </a:rPr>
                        <a:t>                          Rule</a:t>
                      </a:r>
                      <a:br>
                        <a:rPr lang="en-GB" sz="900" b="0" i="0" u="none" strike="noStrike" dirty="0">
                          <a:solidFill>
                            <a:srgbClr val="000000"/>
                          </a:solidFill>
                          <a:effectLst/>
                          <a:latin typeface="等线" panose="02010600030101010101" pitchFamily="2" charset="-122"/>
                          <a:ea typeface="等线" panose="02010600030101010101" pitchFamily="2" charset="-122"/>
                        </a:rPr>
                      </a:br>
                      <a:r>
                        <a:rPr lang="en-GB" sz="900" b="0" i="0" u="none" strike="noStrike" dirty="0">
                          <a:solidFill>
                            <a:srgbClr val="000000"/>
                          </a:solidFill>
                          <a:effectLst/>
                          <a:latin typeface="等线" panose="02010600030101010101" pitchFamily="2" charset="-122"/>
                          <a:ea typeface="等线" panose="02010600030101010101" pitchFamily="2" charset="-122"/>
                        </a:rPr>
                        <a:t> Condition </a:t>
                      </a:r>
                      <a:br>
                        <a:rPr lang="en-GB" sz="900" b="0" i="0" u="none" strike="noStrike" dirty="0">
                          <a:solidFill>
                            <a:srgbClr val="000000"/>
                          </a:solidFill>
                          <a:effectLst/>
                          <a:latin typeface="等线" panose="02010600030101010101" pitchFamily="2" charset="-122"/>
                          <a:ea typeface="等线" panose="02010600030101010101" pitchFamily="2" charset="-122"/>
                        </a:rPr>
                      </a:br>
                      <a:r>
                        <a:rPr lang="en-GB" sz="900" b="0" i="0" u="none" strike="noStrike" dirty="0">
                          <a:solidFill>
                            <a:srgbClr val="000000"/>
                          </a:solidFill>
                          <a:effectLst/>
                          <a:latin typeface="等线" panose="02010600030101010101" pitchFamily="2" charset="-122"/>
                          <a:ea typeface="等线" panose="02010600030101010101" pitchFamily="2" charset="-122"/>
                        </a:rPr>
                        <a:t>   stub</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rgbClr val="000000"/>
                      </a:solidFill>
                      <a:prstDash val="solid"/>
                      <a:round/>
                      <a:headEnd type="none" w="med" len="med"/>
                      <a:tailEnd type="none" w="med" len="med"/>
                    </a:lnTlToBr>
                  </a:tcPr>
                </a:tc>
                <a:tc>
                  <a:txBody>
                    <a:bodyPr/>
                    <a:lstStyle/>
                    <a:p>
                      <a:pPr algn="ctr" fontAlgn="ctr"/>
                      <a:r>
                        <a:rPr lang="en-US" altLang="zh-CN" sz="900" b="0" i="0" u="none" strike="noStrike">
                          <a:solidFill>
                            <a:srgbClr val="000000"/>
                          </a:solidFill>
                          <a:effectLst/>
                          <a:latin typeface="等线" panose="02010600030101010101" pitchFamily="2" charset="-122"/>
                          <a:ea typeface="等线" panose="02010600030101010101" pitchFamily="2" charset="-122"/>
                        </a:rPr>
                        <a:t>1</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等线" panose="02010600030101010101" pitchFamily="2" charset="-122"/>
                          <a:ea typeface="等线" panose="02010600030101010101" pitchFamily="2" charset="-122"/>
                        </a:rPr>
                        <a:t>2</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等线" panose="02010600030101010101" pitchFamily="2" charset="-122"/>
                          <a:ea typeface="等线" panose="02010600030101010101" pitchFamily="2" charset="-122"/>
                        </a:rPr>
                        <a:t>3</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等线" panose="02010600030101010101" pitchFamily="2" charset="-122"/>
                          <a:ea typeface="等线" panose="02010600030101010101" pitchFamily="2" charset="-122"/>
                        </a:rPr>
                        <a:t>4</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等线" panose="02010600030101010101" pitchFamily="2" charset="-122"/>
                          <a:ea typeface="等线" panose="02010600030101010101" pitchFamily="2" charset="-122"/>
                        </a:rPr>
                        <a:t>5</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等线" panose="02010600030101010101" pitchFamily="2" charset="-122"/>
                          <a:ea typeface="等线" panose="02010600030101010101" pitchFamily="2" charset="-122"/>
                        </a:rPr>
                        <a:t>6</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等线" panose="02010600030101010101" pitchFamily="2" charset="-122"/>
                          <a:ea typeface="等线" panose="02010600030101010101" pitchFamily="2" charset="-122"/>
                        </a:rPr>
                        <a:t>7</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等线" panose="02010600030101010101" pitchFamily="2" charset="-122"/>
                          <a:ea typeface="等线" panose="02010600030101010101" pitchFamily="2" charset="-122"/>
                        </a:rPr>
                        <a:t>8</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等线" panose="02010600030101010101" pitchFamily="2" charset="-122"/>
                          <a:ea typeface="等线" panose="02010600030101010101" pitchFamily="2" charset="-122"/>
                        </a:rPr>
                        <a:t>9</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等线" panose="02010600030101010101" pitchFamily="2" charset="-122"/>
                          <a:ea typeface="等线" panose="02010600030101010101" pitchFamily="2" charset="-122"/>
                        </a:rPr>
                        <a:t>10</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等线" panose="02010600030101010101" pitchFamily="2" charset="-122"/>
                          <a:ea typeface="等线" panose="02010600030101010101" pitchFamily="2" charset="-122"/>
                        </a:rPr>
                        <a:t>11</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等线" panose="02010600030101010101" pitchFamily="2" charset="-122"/>
                          <a:ea typeface="等线" panose="02010600030101010101" pitchFamily="2" charset="-122"/>
                        </a:rPr>
                        <a:t>12</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等线" panose="02010600030101010101" pitchFamily="2" charset="-122"/>
                          <a:ea typeface="等线" panose="02010600030101010101" pitchFamily="2" charset="-122"/>
                        </a:rPr>
                        <a:t>13</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等线" panose="02010600030101010101" pitchFamily="2" charset="-122"/>
                          <a:ea typeface="等线" panose="02010600030101010101" pitchFamily="2" charset="-122"/>
                        </a:rPr>
                        <a:t>14</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等线" panose="02010600030101010101" pitchFamily="2" charset="-122"/>
                          <a:ea typeface="等线" panose="02010600030101010101" pitchFamily="2" charset="-122"/>
                        </a:rPr>
                        <a:t>15</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等线" panose="02010600030101010101" pitchFamily="2" charset="-122"/>
                          <a:ea typeface="等线" panose="02010600030101010101" pitchFamily="2" charset="-122"/>
                        </a:rPr>
                        <a:t>16</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8906821"/>
                  </a:ext>
                </a:extLst>
              </a:tr>
              <a:tr h="274563">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C1: Username is NULL?</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F</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F</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F</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F</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F</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F</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Arial" panose="020B0604020202020204" pitchFamily="34" charset="0"/>
                          <a:ea typeface="等线" panose="02010600030101010101" pitchFamily="2" charset="-122"/>
                        </a:rPr>
                        <a:t>F</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F</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T</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T</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T</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T</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T</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T</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T</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T</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2140071"/>
                  </a:ext>
                </a:extLst>
              </a:tr>
              <a:tr h="815447">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C2: Username only contain uppercase and lowercase letters, numbers and underline?</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F</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F</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F</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F</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T</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T</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T</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T</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F</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F</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F</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F</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T</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T</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T</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T</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7840500"/>
                  </a:ext>
                </a:extLst>
              </a:tr>
              <a:tr h="409526">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C3: Password character length: 6 to 18?</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F</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F</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T</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T</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F</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F</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T</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T</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F</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F</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T</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T</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F</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F</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T</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T</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2185498"/>
                  </a:ext>
                </a:extLst>
              </a:tr>
              <a:tr h="815447">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C4: Password only contain uppercase and lowercase letters, numbers and underline?</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Arial" panose="020B0604020202020204" pitchFamily="34" charset="0"/>
                          <a:ea typeface="等线" panose="02010600030101010101" pitchFamily="2" charset="-122"/>
                        </a:rPr>
                        <a:t>F</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T</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F</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T</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F</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T</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F</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T</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F</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T</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Arial" panose="020B0604020202020204" pitchFamily="34" charset="0"/>
                          <a:ea typeface="等线" panose="02010600030101010101" pitchFamily="2" charset="-122"/>
                        </a:rPr>
                        <a:t>F</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T</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F</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T</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F</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T</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4112562"/>
                  </a:ext>
                </a:extLst>
              </a:tr>
              <a:tr h="274563">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A1: Standard output</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　</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　</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　</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　</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　</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　</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　</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　</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　</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　</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　</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　</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　</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　</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　</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4793690"/>
                  </a:ext>
                </a:extLst>
              </a:tr>
              <a:tr h="146811">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A2: Illegal output</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等线" panose="02010600030101010101" pitchFamily="2" charset="-122"/>
                        </a:rPr>
                        <a:t>　</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dirty="0">
                          <a:solidFill>
                            <a:srgbClr val="000000"/>
                          </a:solidFill>
                          <a:effectLst/>
                          <a:latin typeface="等线" panose="02010600030101010101" pitchFamily="2" charset="-122"/>
                          <a:ea typeface="等线" panose="02010600030101010101" pitchFamily="2" charset="-122"/>
                        </a:rPr>
                        <a:t>√</a:t>
                      </a:r>
                    </a:p>
                  </a:txBody>
                  <a:tcPr marL="3864" marR="3864" marT="386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3017459"/>
                  </a:ext>
                </a:extLst>
              </a:tr>
            </a:tbl>
          </a:graphicData>
        </a:graphic>
      </p:graphicFrame>
    </p:spTree>
    <p:extLst>
      <p:ext uri="{BB962C8B-B14F-4D97-AF65-F5344CB8AC3E}">
        <p14:creationId xmlns:p14="http://schemas.microsoft.com/office/powerpoint/2010/main" val="1809403510"/>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pPr algn="ctr"/>
            <a:r>
              <a:rPr lang="zh-CN" altLang="en-US" sz="4800" dirty="0">
                <a:solidFill>
                  <a:schemeClr val="tx1"/>
                </a:solidFill>
                <a:latin typeface="+mj-ea"/>
                <a:ea typeface="+mj-ea"/>
              </a:rPr>
              <a:t>决策表法</a:t>
            </a:r>
            <a:endParaRPr sz="4800" dirty="0">
              <a:solidFill>
                <a:schemeClr val="tx1"/>
              </a:solidFill>
              <a:latin typeface="+mj-ea"/>
              <a:ea typeface="+mj-ea"/>
            </a:endParaRPr>
          </a:p>
        </p:txBody>
      </p:sp>
      <p:sp>
        <p:nvSpPr>
          <p:cNvPr id="144" name="Google Shape;144;p20"/>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41</a:t>
            </a:fld>
            <a:endParaRPr kern="0">
              <a:solidFill>
                <a:srgbClr val="0091EA"/>
              </a:solidFill>
            </a:endParaRPr>
          </a:p>
        </p:txBody>
      </p:sp>
      <p:sp>
        <p:nvSpPr>
          <p:cNvPr id="4" name="文本框 3">
            <a:extLst>
              <a:ext uri="{FF2B5EF4-FFF2-40B4-BE49-F238E27FC236}">
                <a16:creationId xmlns:a16="http://schemas.microsoft.com/office/drawing/2014/main" id="{C3B3AF01-81E0-4EA7-840F-AB4C94020C37}"/>
              </a:ext>
            </a:extLst>
          </p:cNvPr>
          <p:cNvSpPr txBox="1"/>
          <p:nvPr/>
        </p:nvSpPr>
        <p:spPr>
          <a:xfrm>
            <a:off x="1895848" y="1347627"/>
            <a:ext cx="2330594" cy="369332"/>
          </a:xfrm>
          <a:prstGeom prst="rect">
            <a:avLst/>
          </a:prstGeom>
          <a:noFill/>
        </p:spPr>
        <p:txBody>
          <a:bodyPr wrap="square" rtlCol="0">
            <a:spAutoFit/>
          </a:bodyPr>
          <a:lstStyle/>
          <a:p>
            <a:r>
              <a:rPr lang="zh-CN" altLang="en-US" b="1" dirty="0"/>
              <a:t>登录界面（化简后）</a:t>
            </a:r>
          </a:p>
        </p:txBody>
      </p:sp>
      <p:graphicFrame>
        <p:nvGraphicFramePr>
          <p:cNvPr id="7" name="表格 6">
            <a:extLst>
              <a:ext uri="{FF2B5EF4-FFF2-40B4-BE49-F238E27FC236}">
                <a16:creationId xmlns:a16="http://schemas.microsoft.com/office/drawing/2014/main" id="{0D0D464B-D82A-4EE4-B1BD-C460A791A97F}"/>
              </a:ext>
            </a:extLst>
          </p:cNvPr>
          <p:cNvGraphicFramePr>
            <a:graphicFrameLocks noGrp="1"/>
          </p:cNvGraphicFramePr>
          <p:nvPr>
            <p:extLst>
              <p:ext uri="{D42A27DB-BD31-4B8C-83A1-F6EECF244321}">
                <p14:modId xmlns:p14="http://schemas.microsoft.com/office/powerpoint/2010/main" val="83884917"/>
              </p:ext>
            </p:extLst>
          </p:nvPr>
        </p:nvGraphicFramePr>
        <p:xfrm>
          <a:off x="4242763" y="1631898"/>
          <a:ext cx="3706473" cy="5140977"/>
        </p:xfrm>
        <a:graphic>
          <a:graphicData uri="http://schemas.openxmlformats.org/drawingml/2006/table">
            <a:tbl>
              <a:tblPr/>
              <a:tblGrid>
                <a:gridCol w="1349488">
                  <a:extLst>
                    <a:ext uri="{9D8B030D-6E8A-4147-A177-3AD203B41FA5}">
                      <a16:colId xmlns:a16="http://schemas.microsoft.com/office/drawing/2014/main" val="3167783989"/>
                    </a:ext>
                  </a:extLst>
                </a:gridCol>
                <a:gridCol w="471397">
                  <a:extLst>
                    <a:ext uri="{9D8B030D-6E8A-4147-A177-3AD203B41FA5}">
                      <a16:colId xmlns:a16="http://schemas.microsoft.com/office/drawing/2014/main" val="1232940213"/>
                    </a:ext>
                  </a:extLst>
                </a:gridCol>
                <a:gridCol w="471397">
                  <a:extLst>
                    <a:ext uri="{9D8B030D-6E8A-4147-A177-3AD203B41FA5}">
                      <a16:colId xmlns:a16="http://schemas.microsoft.com/office/drawing/2014/main" val="1705428551"/>
                    </a:ext>
                  </a:extLst>
                </a:gridCol>
                <a:gridCol w="471397">
                  <a:extLst>
                    <a:ext uri="{9D8B030D-6E8A-4147-A177-3AD203B41FA5}">
                      <a16:colId xmlns:a16="http://schemas.microsoft.com/office/drawing/2014/main" val="1208891405"/>
                    </a:ext>
                  </a:extLst>
                </a:gridCol>
                <a:gridCol w="471397">
                  <a:extLst>
                    <a:ext uri="{9D8B030D-6E8A-4147-A177-3AD203B41FA5}">
                      <a16:colId xmlns:a16="http://schemas.microsoft.com/office/drawing/2014/main" val="1281210018"/>
                    </a:ext>
                  </a:extLst>
                </a:gridCol>
                <a:gridCol w="471397">
                  <a:extLst>
                    <a:ext uri="{9D8B030D-6E8A-4147-A177-3AD203B41FA5}">
                      <a16:colId xmlns:a16="http://schemas.microsoft.com/office/drawing/2014/main" val="1977658898"/>
                    </a:ext>
                  </a:extLst>
                </a:gridCol>
              </a:tblGrid>
              <a:tr h="396395">
                <a:tc>
                  <a:txBody>
                    <a:bodyPr/>
                    <a:lstStyle/>
                    <a:p>
                      <a:pPr algn="l" fontAlgn="t"/>
                      <a:r>
                        <a:rPr lang="en-GB" sz="700" b="0" i="0" u="none" strike="noStrike" dirty="0">
                          <a:solidFill>
                            <a:srgbClr val="000000"/>
                          </a:solidFill>
                          <a:effectLst/>
                          <a:latin typeface="等线" panose="02010600030101010101" pitchFamily="2" charset="-122"/>
                          <a:ea typeface="等线" panose="02010600030101010101" pitchFamily="2" charset="-122"/>
                        </a:rPr>
                        <a:t>                                             Rule </a:t>
                      </a:r>
                      <a:br>
                        <a:rPr lang="en-GB" sz="700" b="0" i="0" u="none" strike="noStrike" dirty="0">
                          <a:solidFill>
                            <a:srgbClr val="000000"/>
                          </a:solidFill>
                          <a:effectLst/>
                          <a:latin typeface="等线" panose="02010600030101010101" pitchFamily="2" charset="-122"/>
                          <a:ea typeface="等线" panose="02010600030101010101" pitchFamily="2" charset="-122"/>
                        </a:rPr>
                      </a:br>
                      <a:r>
                        <a:rPr lang="en-GB" sz="700" b="0" i="0" u="none" strike="noStrike" dirty="0">
                          <a:solidFill>
                            <a:srgbClr val="000000"/>
                          </a:solidFill>
                          <a:effectLst/>
                          <a:latin typeface="等线" panose="02010600030101010101" pitchFamily="2" charset="-122"/>
                          <a:ea typeface="等线" panose="02010600030101010101" pitchFamily="2" charset="-122"/>
                        </a:rPr>
                        <a:t> Condition </a:t>
                      </a:r>
                      <a:br>
                        <a:rPr lang="en-GB" sz="700" b="0" i="0" u="none" strike="noStrike" dirty="0">
                          <a:solidFill>
                            <a:srgbClr val="000000"/>
                          </a:solidFill>
                          <a:effectLst/>
                          <a:latin typeface="等线" panose="02010600030101010101" pitchFamily="2" charset="-122"/>
                          <a:ea typeface="等线" panose="02010600030101010101" pitchFamily="2" charset="-122"/>
                        </a:rPr>
                      </a:br>
                      <a:r>
                        <a:rPr lang="en-GB" sz="700" b="0" i="0" u="none" strike="noStrike" dirty="0">
                          <a:solidFill>
                            <a:srgbClr val="000000"/>
                          </a:solidFill>
                          <a:effectLst/>
                          <a:latin typeface="等线" panose="02010600030101010101" pitchFamily="2" charset="-122"/>
                          <a:ea typeface="等线" panose="02010600030101010101" pitchFamily="2" charset="-122"/>
                        </a:rPr>
                        <a:t>     stud</a:t>
                      </a:r>
                    </a:p>
                  </a:txBody>
                  <a:tcPr marL="3131" marR="3131" marT="31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rgbClr val="000000"/>
                      </a:solidFill>
                      <a:prstDash val="solid"/>
                      <a:round/>
                      <a:headEnd type="none" w="med" len="med"/>
                      <a:tailEnd type="none" w="med" len="med"/>
                    </a:lnTlToBr>
                  </a:tcPr>
                </a:tc>
                <a:tc>
                  <a:txBody>
                    <a:bodyPr/>
                    <a:lstStyle/>
                    <a:p>
                      <a:pPr algn="ctr" fontAlgn="ctr"/>
                      <a:r>
                        <a:rPr lang="en-US" altLang="zh-CN" sz="700" b="0" i="0" u="none" strike="noStrike">
                          <a:solidFill>
                            <a:srgbClr val="000000"/>
                          </a:solidFill>
                          <a:effectLst/>
                          <a:latin typeface="等线" panose="02010600030101010101" pitchFamily="2" charset="-122"/>
                          <a:ea typeface="等线" panose="02010600030101010101" pitchFamily="2" charset="-122"/>
                        </a:rPr>
                        <a:t>1</a:t>
                      </a:r>
                    </a:p>
                  </a:txBody>
                  <a:tcPr marL="3131" marR="3131" marT="3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CN" sz="700" b="0" i="0" u="none" strike="noStrike">
                          <a:solidFill>
                            <a:srgbClr val="000000"/>
                          </a:solidFill>
                          <a:effectLst/>
                          <a:latin typeface="等线" panose="02010600030101010101" pitchFamily="2" charset="-122"/>
                          <a:ea typeface="等线" panose="02010600030101010101" pitchFamily="2" charset="-122"/>
                        </a:rPr>
                        <a:t>2</a:t>
                      </a:r>
                    </a:p>
                  </a:txBody>
                  <a:tcPr marL="3131" marR="3131" marT="3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CN" sz="700" b="0" i="0" u="none" strike="noStrike">
                          <a:solidFill>
                            <a:srgbClr val="000000"/>
                          </a:solidFill>
                          <a:effectLst/>
                          <a:latin typeface="等线" panose="02010600030101010101" pitchFamily="2" charset="-122"/>
                          <a:ea typeface="等线" panose="02010600030101010101" pitchFamily="2" charset="-122"/>
                        </a:rPr>
                        <a:t>3</a:t>
                      </a:r>
                    </a:p>
                  </a:txBody>
                  <a:tcPr marL="3131" marR="3131" marT="3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CN" sz="700" b="0" i="0" u="none" strike="noStrike">
                          <a:solidFill>
                            <a:srgbClr val="000000"/>
                          </a:solidFill>
                          <a:effectLst/>
                          <a:latin typeface="等线" panose="02010600030101010101" pitchFamily="2" charset="-122"/>
                          <a:ea typeface="等线" panose="02010600030101010101" pitchFamily="2" charset="-122"/>
                        </a:rPr>
                        <a:t>4</a:t>
                      </a:r>
                    </a:p>
                  </a:txBody>
                  <a:tcPr marL="3131" marR="3131" marT="3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CN" sz="700" b="0" i="0" u="none" strike="noStrike">
                          <a:solidFill>
                            <a:srgbClr val="000000"/>
                          </a:solidFill>
                          <a:effectLst/>
                          <a:latin typeface="等线" panose="02010600030101010101" pitchFamily="2" charset="-122"/>
                          <a:ea typeface="等线" panose="02010600030101010101" pitchFamily="2" charset="-122"/>
                        </a:rPr>
                        <a:t>5</a:t>
                      </a:r>
                    </a:p>
                  </a:txBody>
                  <a:tcPr marL="3131" marR="3131" marT="3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31111336"/>
                  </a:ext>
                </a:extLst>
              </a:tr>
              <a:tr h="233333">
                <a:tc>
                  <a:txBody>
                    <a:bodyPr/>
                    <a:lstStyle/>
                    <a:p>
                      <a:pPr algn="ctr" fontAlgn="ctr"/>
                      <a:r>
                        <a:rPr lang="en-US" sz="700" b="0" i="0" u="none" strike="noStrike">
                          <a:solidFill>
                            <a:srgbClr val="000000"/>
                          </a:solidFill>
                          <a:effectLst/>
                          <a:latin typeface="Arial" panose="020B0604020202020204" pitchFamily="34" charset="0"/>
                          <a:ea typeface="等线" panose="02010600030101010101" pitchFamily="2" charset="-122"/>
                        </a:rPr>
                        <a:t>C1: Username is NULL?</a:t>
                      </a:r>
                    </a:p>
                  </a:txBody>
                  <a:tcPr marL="3131" marR="3131" marT="3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panose="020B0604020202020204" pitchFamily="34" charset="0"/>
                          <a:ea typeface="等线" panose="02010600030101010101" pitchFamily="2" charset="-122"/>
                        </a:rPr>
                        <a:t>F</a:t>
                      </a:r>
                    </a:p>
                  </a:txBody>
                  <a:tcPr marL="3131" marR="3131" marT="3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panose="020B0604020202020204" pitchFamily="34" charset="0"/>
                          <a:ea typeface="等线" panose="02010600030101010101" pitchFamily="2" charset="-122"/>
                        </a:rPr>
                        <a:t>F</a:t>
                      </a:r>
                    </a:p>
                  </a:txBody>
                  <a:tcPr marL="3131" marR="3131" marT="3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panose="020B0604020202020204" pitchFamily="34" charset="0"/>
                          <a:ea typeface="等线" panose="02010600030101010101" pitchFamily="2" charset="-122"/>
                        </a:rPr>
                        <a:t>F</a:t>
                      </a:r>
                    </a:p>
                  </a:txBody>
                  <a:tcPr marL="3131" marR="3131" marT="3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panose="020B0604020202020204" pitchFamily="34" charset="0"/>
                          <a:ea typeface="等线" panose="02010600030101010101" pitchFamily="2" charset="-122"/>
                        </a:rPr>
                        <a:t>F</a:t>
                      </a:r>
                    </a:p>
                  </a:txBody>
                  <a:tcPr marL="3131" marR="3131" marT="3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panose="020B0604020202020204" pitchFamily="34" charset="0"/>
                          <a:ea typeface="等线" panose="02010600030101010101" pitchFamily="2" charset="-122"/>
                        </a:rPr>
                        <a:t>T</a:t>
                      </a:r>
                    </a:p>
                  </a:txBody>
                  <a:tcPr marL="3131" marR="3131" marT="3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26214276"/>
                  </a:ext>
                </a:extLst>
              </a:tr>
              <a:tr h="1422519">
                <a:tc>
                  <a:txBody>
                    <a:bodyPr/>
                    <a:lstStyle/>
                    <a:p>
                      <a:pPr algn="ctr" fontAlgn="ctr"/>
                      <a:r>
                        <a:rPr lang="en-US" sz="700" b="0" i="0" u="none" strike="noStrike">
                          <a:solidFill>
                            <a:srgbClr val="000000"/>
                          </a:solidFill>
                          <a:effectLst/>
                          <a:latin typeface="Arial" panose="020B0604020202020204" pitchFamily="34" charset="0"/>
                          <a:ea typeface="等线" panose="02010600030101010101" pitchFamily="2" charset="-122"/>
                        </a:rPr>
                        <a:t>C2: Username only contain uppercase and lowercase letters, numbers and underline?</a:t>
                      </a:r>
                    </a:p>
                  </a:txBody>
                  <a:tcPr marL="3131" marR="3131" marT="3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panose="020B0604020202020204" pitchFamily="34" charset="0"/>
                          <a:ea typeface="等线" panose="02010600030101010101" pitchFamily="2" charset="-122"/>
                        </a:rPr>
                        <a:t>F</a:t>
                      </a:r>
                    </a:p>
                  </a:txBody>
                  <a:tcPr marL="3131" marR="3131" marT="3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panose="020B0604020202020204" pitchFamily="34" charset="0"/>
                          <a:ea typeface="等线" panose="02010600030101010101" pitchFamily="2" charset="-122"/>
                        </a:rPr>
                        <a:t>T</a:t>
                      </a:r>
                    </a:p>
                  </a:txBody>
                  <a:tcPr marL="3131" marR="3131" marT="3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panose="020B0604020202020204" pitchFamily="34" charset="0"/>
                          <a:ea typeface="等线" panose="02010600030101010101" pitchFamily="2" charset="-122"/>
                        </a:rPr>
                        <a:t>-</a:t>
                      </a:r>
                    </a:p>
                  </a:txBody>
                  <a:tcPr marL="3131" marR="3131" marT="3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panose="020B0604020202020204" pitchFamily="34" charset="0"/>
                          <a:ea typeface="等线" panose="02010600030101010101" pitchFamily="2" charset="-122"/>
                        </a:rPr>
                        <a:t>-</a:t>
                      </a:r>
                    </a:p>
                  </a:txBody>
                  <a:tcPr marL="3131" marR="3131" marT="3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panose="020B0604020202020204" pitchFamily="34" charset="0"/>
                          <a:ea typeface="等线" panose="02010600030101010101" pitchFamily="2" charset="-122"/>
                        </a:rPr>
                        <a:t>-</a:t>
                      </a:r>
                    </a:p>
                  </a:txBody>
                  <a:tcPr marL="3131" marR="3131" marT="3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0619465"/>
                  </a:ext>
                </a:extLst>
              </a:tr>
              <a:tr h="713061">
                <a:tc>
                  <a:txBody>
                    <a:bodyPr/>
                    <a:lstStyle/>
                    <a:p>
                      <a:pPr algn="ctr" fontAlgn="ctr"/>
                      <a:r>
                        <a:rPr lang="en-US" sz="700" b="0" i="0" u="none" strike="noStrike">
                          <a:solidFill>
                            <a:srgbClr val="000000"/>
                          </a:solidFill>
                          <a:effectLst/>
                          <a:latin typeface="Arial" panose="020B0604020202020204" pitchFamily="34" charset="0"/>
                          <a:ea typeface="等线" panose="02010600030101010101" pitchFamily="2" charset="-122"/>
                        </a:rPr>
                        <a:t>C3: Password character length: 6 to 18?</a:t>
                      </a:r>
                    </a:p>
                  </a:txBody>
                  <a:tcPr marL="3131" marR="3131" marT="3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panose="020B0604020202020204" pitchFamily="34" charset="0"/>
                          <a:ea typeface="等线" panose="02010600030101010101" pitchFamily="2" charset="-122"/>
                        </a:rPr>
                        <a:t>-</a:t>
                      </a:r>
                    </a:p>
                  </a:txBody>
                  <a:tcPr marL="3131" marR="3131" marT="3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panose="020B0604020202020204" pitchFamily="34" charset="0"/>
                          <a:ea typeface="等线" panose="02010600030101010101" pitchFamily="2" charset="-122"/>
                        </a:rPr>
                        <a:t>T</a:t>
                      </a:r>
                    </a:p>
                  </a:txBody>
                  <a:tcPr marL="3131" marR="3131" marT="3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panose="020B0604020202020204" pitchFamily="34" charset="0"/>
                          <a:ea typeface="等线" panose="02010600030101010101" pitchFamily="2" charset="-122"/>
                        </a:rPr>
                        <a:t>F</a:t>
                      </a:r>
                    </a:p>
                  </a:txBody>
                  <a:tcPr marL="3131" marR="3131" marT="3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panose="020B0604020202020204" pitchFamily="34" charset="0"/>
                          <a:ea typeface="等线" panose="02010600030101010101" pitchFamily="2" charset="-122"/>
                        </a:rPr>
                        <a:t>-</a:t>
                      </a:r>
                    </a:p>
                  </a:txBody>
                  <a:tcPr marL="3131" marR="3131" marT="3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panose="020B0604020202020204" pitchFamily="34" charset="0"/>
                          <a:ea typeface="等线" panose="02010600030101010101" pitchFamily="2" charset="-122"/>
                        </a:rPr>
                        <a:t>-</a:t>
                      </a:r>
                    </a:p>
                  </a:txBody>
                  <a:tcPr marL="3131" marR="3131" marT="3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9655032"/>
                  </a:ext>
                </a:extLst>
              </a:tr>
              <a:tr h="1422519">
                <a:tc>
                  <a:txBody>
                    <a:bodyPr/>
                    <a:lstStyle/>
                    <a:p>
                      <a:pPr algn="ctr" fontAlgn="ctr"/>
                      <a:r>
                        <a:rPr lang="en-US" sz="700" b="0" i="0" u="none" strike="noStrike">
                          <a:solidFill>
                            <a:srgbClr val="000000"/>
                          </a:solidFill>
                          <a:effectLst/>
                          <a:latin typeface="Arial" panose="020B0604020202020204" pitchFamily="34" charset="0"/>
                          <a:ea typeface="等线" panose="02010600030101010101" pitchFamily="2" charset="-122"/>
                        </a:rPr>
                        <a:t>C4: Password only contain uppercase and lowercase letters, numbers and underline?</a:t>
                      </a:r>
                    </a:p>
                  </a:txBody>
                  <a:tcPr marL="3131" marR="3131" marT="3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panose="020B0604020202020204" pitchFamily="34" charset="0"/>
                          <a:ea typeface="等线" panose="02010600030101010101" pitchFamily="2" charset="-122"/>
                        </a:rPr>
                        <a:t>-</a:t>
                      </a:r>
                    </a:p>
                  </a:txBody>
                  <a:tcPr marL="3131" marR="3131" marT="3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panose="020B0604020202020204" pitchFamily="34" charset="0"/>
                          <a:ea typeface="等线" panose="02010600030101010101" pitchFamily="2" charset="-122"/>
                        </a:rPr>
                        <a:t>T</a:t>
                      </a:r>
                    </a:p>
                  </a:txBody>
                  <a:tcPr marL="3131" marR="3131" marT="3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panose="020B0604020202020204" pitchFamily="34" charset="0"/>
                          <a:ea typeface="等线" panose="02010600030101010101" pitchFamily="2" charset="-122"/>
                        </a:rPr>
                        <a:t>-</a:t>
                      </a:r>
                    </a:p>
                  </a:txBody>
                  <a:tcPr marL="3131" marR="3131" marT="3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panose="020B0604020202020204" pitchFamily="34" charset="0"/>
                          <a:ea typeface="等线" panose="02010600030101010101" pitchFamily="2" charset="-122"/>
                        </a:rPr>
                        <a:t>F</a:t>
                      </a:r>
                    </a:p>
                  </a:txBody>
                  <a:tcPr marL="3131" marR="3131" marT="3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panose="020B0604020202020204" pitchFamily="34" charset="0"/>
                          <a:ea typeface="等线" panose="02010600030101010101" pitchFamily="2" charset="-122"/>
                        </a:rPr>
                        <a:t>-</a:t>
                      </a:r>
                    </a:p>
                  </a:txBody>
                  <a:tcPr marL="3131" marR="3131" marT="3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1885193"/>
                  </a:ext>
                </a:extLst>
              </a:tr>
              <a:tr h="713061">
                <a:tc>
                  <a:txBody>
                    <a:bodyPr/>
                    <a:lstStyle/>
                    <a:p>
                      <a:pPr algn="ctr" fontAlgn="ctr"/>
                      <a:r>
                        <a:rPr lang="en-US" sz="700" b="0" i="0" u="none" strike="noStrike">
                          <a:solidFill>
                            <a:srgbClr val="000000"/>
                          </a:solidFill>
                          <a:effectLst/>
                          <a:latin typeface="Arial" panose="020B0604020202020204" pitchFamily="34" charset="0"/>
                          <a:ea typeface="等线" panose="02010600030101010101" pitchFamily="2" charset="-122"/>
                        </a:rPr>
                        <a:t>A1: Standard output</a:t>
                      </a:r>
                    </a:p>
                  </a:txBody>
                  <a:tcPr marL="3131" marR="3131" marT="3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panose="020B0604020202020204" pitchFamily="34" charset="0"/>
                          <a:ea typeface="等线" panose="02010600030101010101" pitchFamily="2" charset="-122"/>
                        </a:rPr>
                        <a:t>　</a:t>
                      </a:r>
                    </a:p>
                  </a:txBody>
                  <a:tcPr marL="3131" marR="3131" marT="3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等线" panose="02010600030101010101" pitchFamily="2" charset="-122"/>
                          <a:ea typeface="等线" panose="02010600030101010101" pitchFamily="2" charset="-122"/>
                        </a:rPr>
                        <a:t>√</a:t>
                      </a:r>
                    </a:p>
                  </a:txBody>
                  <a:tcPr marL="3131" marR="3131" marT="3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panose="020B0604020202020204" pitchFamily="34" charset="0"/>
                          <a:ea typeface="等线" panose="02010600030101010101" pitchFamily="2" charset="-122"/>
                        </a:rPr>
                        <a:t>　</a:t>
                      </a:r>
                    </a:p>
                  </a:txBody>
                  <a:tcPr marL="3131" marR="3131" marT="3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panose="020B0604020202020204" pitchFamily="34" charset="0"/>
                          <a:ea typeface="等线" panose="02010600030101010101" pitchFamily="2" charset="-122"/>
                        </a:rPr>
                        <a:t>　</a:t>
                      </a:r>
                    </a:p>
                  </a:txBody>
                  <a:tcPr marL="3131" marR="3131" marT="3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panose="020B0604020202020204" pitchFamily="34" charset="0"/>
                          <a:ea typeface="等线" panose="02010600030101010101" pitchFamily="2" charset="-122"/>
                        </a:rPr>
                        <a:t>　</a:t>
                      </a:r>
                    </a:p>
                  </a:txBody>
                  <a:tcPr marL="3131" marR="3131" marT="3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4098185"/>
                  </a:ext>
                </a:extLst>
              </a:tr>
              <a:tr h="240089">
                <a:tc>
                  <a:txBody>
                    <a:bodyPr/>
                    <a:lstStyle/>
                    <a:p>
                      <a:pPr algn="ctr" fontAlgn="ctr"/>
                      <a:r>
                        <a:rPr lang="en-US" sz="700" b="0" i="0" u="none" strike="noStrike">
                          <a:solidFill>
                            <a:srgbClr val="000000"/>
                          </a:solidFill>
                          <a:effectLst/>
                          <a:latin typeface="Arial" panose="020B0604020202020204" pitchFamily="34" charset="0"/>
                          <a:ea typeface="等线" panose="02010600030101010101" pitchFamily="2" charset="-122"/>
                        </a:rPr>
                        <a:t>A2: Illegal output</a:t>
                      </a:r>
                    </a:p>
                  </a:txBody>
                  <a:tcPr marL="3131" marR="3131" marT="3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等线" panose="02010600030101010101" pitchFamily="2" charset="-122"/>
                          <a:ea typeface="等线" panose="02010600030101010101" pitchFamily="2" charset="-122"/>
                        </a:rPr>
                        <a:t>√</a:t>
                      </a:r>
                    </a:p>
                  </a:txBody>
                  <a:tcPr marL="3131" marR="3131" marT="3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panose="020B0604020202020204" pitchFamily="34" charset="0"/>
                          <a:ea typeface="等线" panose="02010600030101010101" pitchFamily="2" charset="-122"/>
                        </a:rPr>
                        <a:t>　</a:t>
                      </a:r>
                    </a:p>
                  </a:txBody>
                  <a:tcPr marL="3131" marR="3131" marT="3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等线" panose="02010600030101010101" pitchFamily="2" charset="-122"/>
                          <a:ea typeface="等线" panose="02010600030101010101" pitchFamily="2" charset="-122"/>
                        </a:rPr>
                        <a:t>√</a:t>
                      </a:r>
                    </a:p>
                  </a:txBody>
                  <a:tcPr marL="3131" marR="3131" marT="3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等线" panose="02010600030101010101" pitchFamily="2" charset="-122"/>
                          <a:ea typeface="等线" panose="02010600030101010101" pitchFamily="2" charset="-122"/>
                        </a:rPr>
                        <a:t>√</a:t>
                      </a:r>
                    </a:p>
                  </a:txBody>
                  <a:tcPr marL="3131" marR="3131" marT="3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dirty="0">
                          <a:solidFill>
                            <a:srgbClr val="000000"/>
                          </a:solidFill>
                          <a:effectLst/>
                          <a:latin typeface="等线" panose="02010600030101010101" pitchFamily="2" charset="-122"/>
                          <a:ea typeface="等线" panose="02010600030101010101" pitchFamily="2" charset="-122"/>
                        </a:rPr>
                        <a:t>√</a:t>
                      </a:r>
                    </a:p>
                  </a:txBody>
                  <a:tcPr marL="3131" marR="3131" marT="3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8451561"/>
                  </a:ext>
                </a:extLst>
              </a:tr>
            </a:tbl>
          </a:graphicData>
        </a:graphic>
      </p:graphicFrame>
    </p:spTree>
    <p:extLst>
      <p:ext uri="{BB962C8B-B14F-4D97-AF65-F5344CB8AC3E}">
        <p14:creationId xmlns:p14="http://schemas.microsoft.com/office/powerpoint/2010/main" val="954420631"/>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pPr algn="ctr"/>
            <a:r>
              <a:rPr lang="zh-CN" altLang="en-US" sz="4800" dirty="0">
                <a:solidFill>
                  <a:schemeClr val="tx1"/>
                </a:solidFill>
                <a:latin typeface="+mj-ea"/>
                <a:ea typeface="+mj-ea"/>
              </a:rPr>
              <a:t>决策表法</a:t>
            </a:r>
            <a:endParaRPr sz="4800" dirty="0">
              <a:solidFill>
                <a:schemeClr val="tx1"/>
              </a:solidFill>
              <a:latin typeface="+mj-ea"/>
              <a:ea typeface="+mj-ea"/>
            </a:endParaRPr>
          </a:p>
        </p:txBody>
      </p:sp>
      <p:sp>
        <p:nvSpPr>
          <p:cNvPr id="144" name="Google Shape;144;p20"/>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42</a:t>
            </a:fld>
            <a:endParaRPr kern="0">
              <a:solidFill>
                <a:srgbClr val="0091EA"/>
              </a:solidFill>
            </a:endParaRPr>
          </a:p>
        </p:txBody>
      </p:sp>
      <p:sp>
        <p:nvSpPr>
          <p:cNvPr id="4" name="文本框 3">
            <a:extLst>
              <a:ext uri="{FF2B5EF4-FFF2-40B4-BE49-F238E27FC236}">
                <a16:creationId xmlns:a16="http://schemas.microsoft.com/office/drawing/2014/main" id="{C3B3AF01-81E0-4EA7-840F-AB4C94020C37}"/>
              </a:ext>
            </a:extLst>
          </p:cNvPr>
          <p:cNvSpPr txBox="1"/>
          <p:nvPr/>
        </p:nvSpPr>
        <p:spPr>
          <a:xfrm>
            <a:off x="1895848" y="1347627"/>
            <a:ext cx="2330594" cy="369332"/>
          </a:xfrm>
          <a:prstGeom prst="rect">
            <a:avLst/>
          </a:prstGeom>
          <a:noFill/>
        </p:spPr>
        <p:txBody>
          <a:bodyPr wrap="square" rtlCol="0">
            <a:spAutoFit/>
          </a:bodyPr>
          <a:lstStyle/>
          <a:p>
            <a:r>
              <a:rPr lang="zh-CN" altLang="en-US" b="1" dirty="0"/>
              <a:t>编辑个人信息界面</a:t>
            </a:r>
          </a:p>
        </p:txBody>
      </p:sp>
      <p:pic>
        <p:nvPicPr>
          <p:cNvPr id="6" name="图片 5">
            <a:extLst>
              <a:ext uri="{FF2B5EF4-FFF2-40B4-BE49-F238E27FC236}">
                <a16:creationId xmlns:a16="http://schemas.microsoft.com/office/drawing/2014/main" id="{BA9ADDA6-2DCE-49B5-B37E-27BA20F17057}"/>
              </a:ext>
            </a:extLst>
          </p:cNvPr>
          <p:cNvPicPr>
            <a:picLocks noChangeAspect="1"/>
          </p:cNvPicPr>
          <p:nvPr/>
        </p:nvPicPr>
        <p:blipFill>
          <a:blip r:embed="rId3"/>
          <a:stretch>
            <a:fillRect/>
          </a:stretch>
        </p:blipFill>
        <p:spPr>
          <a:xfrm>
            <a:off x="3458845" y="2118367"/>
            <a:ext cx="5274310" cy="3950335"/>
          </a:xfrm>
          <a:prstGeom prst="rect">
            <a:avLst/>
          </a:prstGeom>
        </p:spPr>
      </p:pic>
    </p:spTree>
    <p:extLst>
      <p:ext uri="{BB962C8B-B14F-4D97-AF65-F5344CB8AC3E}">
        <p14:creationId xmlns:p14="http://schemas.microsoft.com/office/powerpoint/2010/main" val="2698318079"/>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pPr algn="ctr"/>
            <a:r>
              <a:rPr lang="zh-CN" altLang="en-US" sz="4800" dirty="0">
                <a:solidFill>
                  <a:schemeClr val="tx1"/>
                </a:solidFill>
                <a:latin typeface="+mj-ea"/>
                <a:ea typeface="+mj-ea"/>
              </a:rPr>
              <a:t>因果图法</a:t>
            </a:r>
            <a:endParaRPr sz="4800" dirty="0">
              <a:solidFill>
                <a:schemeClr val="tx1"/>
              </a:solidFill>
              <a:latin typeface="+mj-ea"/>
              <a:ea typeface="+mj-ea"/>
            </a:endParaRPr>
          </a:p>
        </p:txBody>
      </p:sp>
      <p:sp>
        <p:nvSpPr>
          <p:cNvPr id="144" name="Google Shape;144;p20"/>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43</a:t>
            </a:fld>
            <a:endParaRPr kern="0">
              <a:solidFill>
                <a:srgbClr val="0091EA"/>
              </a:solidFill>
            </a:endParaRPr>
          </a:p>
        </p:txBody>
      </p:sp>
      <p:sp>
        <p:nvSpPr>
          <p:cNvPr id="4" name="文本框 3">
            <a:extLst>
              <a:ext uri="{FF2B5EF4-FFF2-40B4-BE49-F238E27FC236}">
                <a16:creationId xmlns:a16="http://schemas.microsoft.com/office/drawing/2014/main" id="{C3B3AF01-81E0-4EA7-840F-AB4C94020C37}"/>
              </a:ext>
            </a:extLst>
          </p:cNvPr>
          <p:cNvSpPr txBox="1"/>
          <p:nvPr/>
        </p:nvSpPr>
        <p:spPr>
          <a:xfrm>
            <a:off x="1895848" y="1347627"/>
            <a:ext cx="2330594" cy="369332"/>
          </a:xfrm>
          <a:prstGeom prst="rect">
            <a:avLst/>
          </a:prstGeom>
          <a:noFill/>
        </p:spPr>
        <p:txBody>
          <a:bodyPr wrap="square" rtlCol="0">
            <a:spAutoFit/>
          </a:bodyPr>
          <a:lstStyle/>
          <a:p>
            <a:r>
              <a:rPr lang="zh-CN" altLang="en-US" b="1" dirty="0"/>
              <a:t>登录界面</a:t>
            </a:r>
          </a:p>
        </p:txBody>
      </p:sp>
      <p:graphicFrame>
        <p:nvGraphicFramePr>
          <p:cNvPr id="7" name="表格 6">
            <a:extLst>
              <a:ext uri="{FF2B5EF4-FFF2-40B4-BE49-F238E27FC236}">
                <a16:creationId xmlns:a16="http://schemas.microsoft.com/office/drawing/2014/main" id="{78ADDC59-E4F2-453E-A8D8-A09796E3438E}"/>
              </a:ext>
            </a:extLst>
          </p:cNvPr>
          <p:cNvGraphicFramePr>
            <a:graphicFrameLocks noGrp="1"/>
          </p:cNvGraphicFramePr>
          <p:nvPr>
            <p:extLst>
              <p:ext uri="{D42A27DB-BD31-4B8C-83A1-F6EECF244321}">
                <p14:modId xmlns:p14="http://schemas.microsoft.com/office/powerpoint/2010/main" val="1441602109"/>
              </p:ext>
            </p:extLst>
          </p:nvPr>
        </p:nvGraphicFramePr>
        <p:xfrm>
          <a:off x="4000500" y="1992619"/>
          <a:ext cx="4191000" cy="4208145"/>
        </p:xfrm>
        <a:graphic>
          <a:graphicData uri="http://schemas.openxmlformats.org/drawingml/2006/table">
            <a:tbl>
              <a:tblPr/>
              <a:tblGrid>
                <a:gridCol w="2095500">
                  <a:extLst>
                    <a:ext uri="{9D8B030D-6E8A-4147-A177-3AD203B41FA5}">
                      <a16:colId xmlns:a16="http://schemas.microsoft.com/office/drawing/2014/main" val="754749293"/>
                    </a:ext>
                  </a:extLst>
                </a:gridCol>
                <a:gridCol w="2095500">
                  <a:extLst>
                    <a:ext uri="{9D8B030D-6E8A-4147-A177-3AD203B41FA5}">
                      <a16:colId xmlns:a16="http://schemas.microsoft.com/office/drawing/2014/main" val="2068225554"/>
                    </a:ext>
                  </a:extLst>
                </a:gridCol>
              </a:tblGrid>
              <a:tr h="508635">
                <a:tc rowSpan="4">
                  <a:txBody>
                    <a:bodyPr/>
                    <a:lstStyle/>
                    <a:p>
                      <a:pPr algn="ctr" fontAlgn="ctr"/>
                      <a:r>
                        <a:rPr lang="en-GB" sz="1050" b="0" i="0" u="none" strike="noStrike" dirty="0">
                          <a:solidFill>
                            <a:srgbClr val="000000"/>
                          </a:solidFill>
                          <a:effectLst/>
                          <a:latin typeface="Arial" panose="020B0604020202020204" pitchFamily="34" charset="0"/>
                          <a:ea typeface="等线" panose="02010600030101010101" pitchFamily="2" charset="-122"/>
                        </a:rPr>
                        <a:t>Reason</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rgbClr val="000000"/>
                          </a:solidFill>
                          <a:effectLst/>
                          <a:latin typeface="Arial" panose="020B0604020202020204" pitchFamily="34" charset="0"/>
                          <a:ea typeface="等线" panose="02010600030101010101" pitchFamily="2" charset="-122"/>
                        </a:rPr>
                        <a:t>c1: The username entered complies with the rules</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9280080"/>
                  </a:ext>
                </a:extLst>
              </a:tr>
              <a:tr h="508635">
                <a:tc vMerge="1">
                  <a:txBody>
                    <a:bodyPr/>
                    <a:lstStyle/>
                    <a:p>
                      <a:endParaRPr lang="zh-CN" altLang="en-US"/>
                    </a:p>
                  </a:txBody>
                  <a:tcPr/>
                </a:tc>
                <a:tc>
                  <a:txBody>
                    <a:bodyPr/>
                    <a:lstStyle/>
                    <a:p>
                      <a:pPr algn="ctr" fontAlgn="ctr"/>
                      <a:r>
                        <a:rPr lang="en-US" sz="1050" b="0" i="0" u="none" strike="noStrike">
                          <a:solidFill>
                            <a:srgbClr val="000000"/>
                          </a:solidFill>
                          <a:effectLst/>
                          <a:latin typeface="Arial" panose="020B0604020202020204" pitchFamily="34" charset="0"/>
                          <a:ea typeface="等线" panose="02010600030101010101" pitchFamily="2" charset="-122"/>
                        </a:rPr>
                        <a:t>c2: The username is NULL or contains illegal character</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6703042"/>
                  </a:ext>
                </a:extLst>
              </a:tr>
              <a:tr h="508635">
                <a:tc vMerge="1">
                  <a:txBody>
                    <a:bodyPr/>
                    <a:lstStyle/>
                    <a:p>
                      <a:endParaRPr lang="zh-CN" altLang="en-US"/>
                    </a:p>
                  </a:txBody>
                  <a:tcPr/>
                </a:tc>
                <a:tc>
                  <a:txBody>
                    <a:bodyPr/>
                    <a:lstStyle/>
                    <a:p>
                      <a:pPr algn="ctr" fontAlgn="ctr"/>
                      <a:r>
                        <a:rPr lang="en-US" sz="1050" b="0" i="0" u="none" strike="noStrike">
                          <a:solidFill>
                            <a:srgbClr val="000000"/>
                          </a:solidFill>
                          <a:effectLst/>
                          <a:latin typeface="Arial" panose="020B0604020202020204" pitchFamily="34" charset="0"/>
                          <a:ea typeface="等线" panose="02010600030101010101" pitchFamily="2" charset="-122"/>
                        </a:rPr>
                        <a:t>c3: The password entered complies with the rules</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4459775"/>
                  </a:ext>
                </a:extLst>
              </a:tr>
              <a:tr h="508635">
                <a:tc vMerge="1">
                  <a:txBody>
                    <a:bodyPr/>
                    <a:lstStyle/>
                    <a:p>
                      <a:endParaRPr lang="zh-CN" altLang="en-US"/>
                    </a:p>
                  </a:txBody>
                  <a:tcPr/>
                </a:tc>
                <a:tc>
                  <a:txBody>
                    <a:bodyPr/>
                    <a:lstStyle/>
                    <a:p>
                      <a:pPr algn="ctr" fontAlgn="ctr"/>
                      <a:r>
                        <a:rPr lang="en-US" sz="1050" b="0" i="0" u="none" strike="noStrike" dirty="0">
                          <a:solidFill>
                            <a:srgbClr val="000000"/>
                          </a:solidFill>
                          <a:effectLst/>
                          <a:latin typeface="Arial" panose="020B0604020202020204" pitchFamily="34" charset="0"/>
                          <a:ea typeface="等线" panose="02010600030101010101" pitchFamily="2" charset="-122"/>
                        </a:rPr>
                        <a:t>c4: The password entered does not meet the rules</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02867104"/>
                  </a:ext>
                </a:extLst>
              </a:tr>
              <a:tr h="508635">
                <a:tc rowSpan="2">
                  <a:txBody>
                    <a:bodyPr/>
                    <a:lstStyle/>
                    <a:p>
                      <a:pPr algn="ctr" fontAlgn="ctr"/>
                      <a:r>
                        <a:rPr lang="en-GB" sz="1050" b="0" i="0" u="none" strike="noStrike">
                          <a:solidFill>
                            <a:srgbClr val="000000"/>
                          </a:solidFill>
                          <a:effectLst/>
                          <a:latin typeface="Arial" panose="020B0604020202020204" pitchFamily="34" charset="0"/>
                          <a:ea typeface="等线" panose="02010600030101010101" pitchFamily="2" charset="-122"/>
                        </a:rPr>
                        <a:t>Intermediate state</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Arial" panose="020B0604020202020204" pitchFamily="34" charset="0"/>
                          <a:ea typeface="等线" panose="02010600030101010101" pitchFamily="2" charset="-122"/>
                        </a:rPr>
                        <a:t>11: Enter the standard username and password</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465034"/>
                  </a:ext>
                </a:extLst>
              </a:tr>
              <a:tr h="508635">
                <a:tc vMerge="1">
                  <a:txBody>
                    <a:bodyPr/>
                    <a:lstStyle/>
                    <a:p>
                      <a:endParaRPr lang="zh-CN" altLang="en-US"/>
                    </a:p>
                  </a:txBody>
                  <a:tcPr/>
                </a:tc>
                <a:tc>
                  <a:txBody>
                    <a:bodyPr/>
                    <a:lstStyle/>
                    <a:p>
                      <a:pPr algn="ctr" fontAlgn="ctr"/>
                      <a:r>
                        <a:rPr lang="en-US" sz="1050" b="0" i="0" u="none" strike="noStrike">
                          <a:solidFill>
                            <a:srgbClr val="000000"/>
                          </a:solidFill>
                          <a:effectLst/>
                          <a:latin typeface="Arial" panose="020B0604020202020204" pitchFamily="34" charset="0"/>
                          <a:ea typeface="等线" panose="02010600030101010101" pitchFamily="2" charset="-122"/>
                        </a:rPr>
                        <a:t>12: Enter an illegal username or password</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41700006"/>
                  </a:ext>
                </a:extLst>
              </a:tr>
              <a:tr h="508635">
                <a:tc rowSpan="2">
                  <a:txBody>
                    <a:bodyPr/>
                    <a:lstStyle/>
                    <a:p>
                      <a:pPr algn="ctr" fontAlgn="ctr"/>
                      <a:r>
                        <a:rPr lang="en-GB" sz="1050" b="0" i="0" u="none" strike="noStrike">
                          <a:solidFill>
                            <a:srgbClr val="000000"/>
                          </a:solidFill>
                          <a:effectLst/>
                          <a:latin typeface="Arial" panose="020B0604020202020204" pitchFamily="34" charset="0"/>
                          <a:ea typeface="等线" panose="02010600030101010101" pitchFamily="2" charset="-122"/>
                        </a:rPr>
                        <a:t>Result</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Arial" panose="020B0604020202020204" pitchFamily="34" charset="0"/>
                          <a:ea typeface="等线" panose="02010600030101010101" pitchFamily="2" charset="-122"/>
                        </a:rPr>
                        <a:t>e1: A pop-up window prompts that the input is illegal</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0357873"/>
                  </a:ext>
                </a:extLst>
              </a:tr>
              <a:tr h="647700">
                <a:tc vMerge="1">
                  <a:txBody>
                    <a:bodyPr/>
                    <a:lstStyle/>
                    <a:p>
                      <a:endParaRPr lang="zh-CN" altLang="en-US"/>
                    </a:p>
                  </a:txBody>
                  <a:tcPr/>
                </a:tc>
                <a:tc>
                  <a:txBody>
                    <a:bodyPr/>
                    <a:lstStyle/>
                    <a:p>
                      <a:pPr algn="ctr" fontAlgn="ctr"/>
                      <a:r>
                        <a:rPr lang="en-US" sz="1050" b="0" i="0" u="none" strike="noStrike" dirty="0">
                          <a:solidFill>
                            <a:srgbClr val="000000"/>
                          </a:solidFill>
                          <a:effectLst/>
                          <a:latin typeface="Arial" panose="020B0604020202020204" pitchFamily="34" charset="0"/>
                          <a:ea typeface="等线" panose="02010600030101010101" pitchFamily="2" charset="-122"/>
                        </a:rPr>
                        <a:t>e2: The input is legal and the pair of name and password can send to database for later verification</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6020198"/>
                  </a:ext>
                </a:extLst>
              </a:tr>
            </a:tbl>
          </a:graphicData>
        </a:graphic>
      </p:graphicFrame>
      <p:sp>
        <p:nvSpPr>
          <p:cNvPr id="11" name="文本框 10">
            <a:extLst>
              <a:ext uri="{FF2B5EF4-FFF2-40B4-BE49-F238E27FC236}">
                <a16:creationId xmlns:a16="http://schemas.microsoft.com/office/drawing/2014/main" id="{59E768B1-36FF-46F6-94EE-D6E328E8738E}"/>
              </a:ext>
            </a:extLst>
          </p:cNvPr>
          <p:cNvSpPr txBox="1"/>
          <p:nvPr/>
        </p:nvSpPr>
        <p:spPr>
          <a:xfrm>
            <a:off x="1895848" y="1915095"/>
            <a:ext cx="2330594" cy="369332"/>
          </a:xfrm>
          <a:prstGeom prst="rect">
            <a:avLst/>
          </a:prstGeom>
          <a:noFill/>
        </p:spPr>
        <p:txBody>
          <a:bodyPr wrap="square" rtlCol="0">
            <a:spAutoFit/>
          </a:bodyPr>
          <a:lstStyle/>
          <a:p>
            <a:r>
              <a:rPr lang="en-US" altLang="zh-CN" b="1" dirty="0"/>
              <a:t>1. </a:t>
            </a:r>
            <a:r>
              <a:rPr lang="zh-CN" altLang="en-US" b="1" dirty="0"/>
              <a:t>分析原因和结果：</a:t>
            </a:r>
          </a:p>
        </p:txBody>
      </p:sp>
    </p:spTree>
    <p:extLst>
      <p:ext uri="{BB962C8B-B14F-4D97-AF65-F5344CB8AC3E}">
        <p14:creationId xmlns:p14="http://schemas.microsoft.com/office/powerpoint/2010/main" val="1183220615"/>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pPr algn="ctr"/>
            <a:r>
              <a:rPr lang="zh-CN" altLang="en-US" sz="4800" dirty="0">
                <a:solidFill>
                  <a:schemeClr val="tx1"/>
                </a:solidFill>
                <a:latin typeface="+mj-ea"/>
                <a:ea typeface="+mj-ea"/>
              </a:rPr>
              <a:t>因果图法</a:t>
            </a:r>
            <a:endParaRPr sz="4800" dirty="0">
              <a:solidFill>
                <a:schemeClr val="tx1"/>
              </a:solidFill>
              <a:latin typeface="+mj-ea"/>
              <a:ea typeface="+mj-ea"/>
            </a:endParaRPr>
          </a:p>
        </p:txBody>
      </p:sp>
      <p:sp>
        <p:nvSpPr>
          <p:cNvPr id="144" name="Google Shape;144;p20"/>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44</a:t>
            </a:fld>
            <a:endParaRPr kern="0">
              <a:solidFill>
                <a:srgbClr val="0091EA"/>
              </a:solidFill>
            </a:endParaRPr>
          </a:p>
        </p:txBody>
      </p:sp>
      <p:sp>
        <p:nvSpPr>
          <p:cNvPr id="4" name="文本框 3">
            <a:extLst>
              <a:ext uri="{FF2B5EF4-FFF2-40B4-BE49-F238E27FC236}">
                <a16:creationId xmlns:a16="http://schemas.microsoft.com/office/drawing/2014/main" id="{C3B3AF01-81E0-4EA7-840F-AB4C94020C37}"/>
              </a:ext>
            </a:extLst>
          </p:cNvPr>
          <p:cNvSpPr txBox="1"/>
          <p:nvPr/>
        </p:nvSpPr>
        <p:spPr>
          <a:xfrm>
            <a:off x="1895848" y="1347627"/>
            <a:ext cx="2330594" cy="369332"/>
          </a:xfrm>
          <a:prstGeom prst="rect">
            <a:avLst/>
          </a:prstGeom>
          <a:noFill/>
        </p:spPr>
        <p:txBody>
          <a:bodyPr wrap="square" rtlCol="0">
            <a:spAutoFit/>
          </a:bodyPr>
          <a:lstStyle/>
          <a:p>
            <a:r>
              <a:rPr lang="zh-CN" altLang="en-US" b="1" dirty="0"/>
              <a:t>登录界面</a:t>
            </a:r>
          </a:p>
        </p:txBody>
      </p:sp>
      <p:sp>
        <p:nvSpPr>
          <p:cNvPr id="11" name="文本框 10">
            <a:extLst>
              <a:ext uri="{FF2B5EF4-FFF2-40B4-BE49-F238E27FC236}">
                <a16:creationId xmlns:a16="http://schemas.microsoft.com/office/drawing/2014/main" id="{59E768B1-36FF-46F6-94EE-D6E328E8738E}"/>
              </a:ext>
            </a:extLst>
          </p:cNvPr>
          <p:cNvSpPr txBox="1"/>
          <p:nvPr/>
        </p:nvSpPr>
        <p:spPr>
          <a:xfrm>
            <a:off x="1895848" y="1915095"/>
            <a:ext cx="2330594" cy="369332"/>
          </a:xfrm>
          <a:prstGeom prst="rect">
            <a:avLst/>
          </a:prstGeom>
          <a:noFill/>
        </p:spPr>
        <p:txBody>
          <a:bodyPr wrap="square" rtlCol="0">
            <a:spAutoFit/>
          </a:bodyPr>
          <a:lstStyle/>
          <a:p>
            <a:r>
              <a:rPr lang="en-US" altLang="zh-CN" b="1" dirty="0"/>
              <a:t>2. </a:t>
            </a:r>
            <a:r>
              <a:rPr lang="zh-CN" altLang="en-US" b="1" dirty="0"/>
              <a:t>因果图：</a:t>
            </a:r>
          </a:p>
        </p:txBody>
      </p:sp>
      <p:pic>
        <p:nvPicPr>
          <p:cNvPr id="8" name="图片 7">
            <a:extLst>
              <a:ext uri="{FF2B5EF4-FFF2-40B4-BE49-F238E27FC236}">
                <a16:creationId xmlns:a16="http://schemas.microsoft.com/office/drawing/2014/main" id="{3A1AE15E-BD46-4DBD-B89E-FB93B642AC65}"/>
              </a:ext>
            </a:extLst>
          </p:cNvPr>
          <p:cNvPicPr>
            <a:picLocks noChangeAspect="1"/>
          </p:cNvPicPr>
          <p:nvPr/>
        </p:nvPicPr>
        <p:blipFill>
          <a:blip r:embed="rId3"/>
          <a:stretch>
            <a:fillRect/>
          </a:stretch>
        </p:blipFill>
        <p:spPr>
          <a:xfrm>
            <a:off x="3458845" y="2284427"/>
            <a:ext cx="5274310" cy="3906520"/>
          </a:xfrm>
          <a:prstGeom prst="rect">
            <a:avLst/>
          </a:prstGeom>
        </p:spPr>
      </p:pic>
    </p:spTree>
    <p:extLst>
      <p:ext uri="{BB962C8B-B14F-4D97-AF65-F5344CB8AC3E}">
        <p14:creationId xmlns:p14="http://schemas.microsoft.com/office/powerpoint/2010/main" val="1608099662"/>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pPr algn="ctr"/>
            <a:r>
              <a:rPr lang="zh-CN" altLang="en-US" sz="4800" dirty="0">
                <a:solidFill>
                  <a:schemeClr val="tx1"/>
                </a:solidFill>
                <a:latin typeface="+mj-ea"/>
                <a:ea typeface="+mj-ea"/>
              </a:rPr>
              <a:t>因果图法</a:t>
            </a:r>
            <a:endParaRPr sz="4800" dirty="0">
              <a:solidFill>
                <a:schemeClr val="tx1"/>
              </a:solidFill>
              <a:latin typeface="+mj-ea"/>
              <a:ea typeface="+mj-ea"/>
            </a:endParaRPr>
          </a:p>
        </p:txBody>
      </p:sp>
      <p:sp>
        <p:nvSpPr>
          <p:cNvPr id="144" name="Google Shape;144;p20"/>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45</a:t>
            </a:fld>
            <a:endParaRPr kern="0">
              <a:solidFill>
                <a:srgbClr val="0091EA"/>
              </a:solidFill>
            </a:endParaRPr>
          </a:p>
        </p:txBody>
      </p:sp>
      <p:sp>
        <p:nvSpPr>
          <p:cNvPr id="4" name="文本框 3">
            <a:extLst>
              <a:ext uri="{FF2B5EF4-FFF2-40B4-BE49-F238E27FC236}">
                <a16:creationId xmlns:a16="http://schemas.microsoft.com/office/drawing/2014/main" id="{C3B3AF01-81E0-4EA7-840F-AB4C94020C37}"/>
              </a:ext>
            </a:extLst>
          </p:cNvPr>
          <p:cNvSpPr txBox="1"/>
          <p:nvPr/>
        </p:nvSpPr>
        <p:spPr>
          <a:xfrm>
            <a:off x="1895848" y="1347627"/>
            <a:ext cx="2330594" cy="369332"/>
          </a:xfrm>
          <a:prstGeom prst="rect">
            <a:avLst/>
          </a:prstGeom>
          <a:noFill/>
        </p:spPr>
        <p:txBody>
          <a:bodyPr wrap="square" rtlCol="0">
            <a:spAutoFit/>
          </a:bodyPr>
          <a:lstStyle/>
          <a:p>
            <a:r>
              <a:rPr lang="zh-CN" altLang="en-US" b="1" dirty="0"/>
              <a:t>登录界面</a:t>
            </a:r>
          </a:p>
        </p:txBody>
      </p:sp>
      <p:sp>
        <p:nvSpPr>
          <p:cNvPr id="11" name="文本框 10">
            <a:extLst>
              <a:ext uri="{FF2B5EF4-FFF2-40B4-BE49-F238E27FC236}">
                <a16:creationId xmlns:a16="http://schemas.microsoft.com/office/drawing/2014/main" id="{59E768B1-36FF-46F6-94EE-D6E328E8738E}"/>
              </a:ext>
            </a:extLst>
          </p:cNvPr>
          <p:cNvSpPr txBox="1"/>
          <p:nvPr/>
        </p:nvSpPr>
        <p:spPr>
          <a:xfrm>
            <a:off x="1895848" y="1915095"/>
            <a:ext cx="2330594" cy="369332"/>
          </a:xfrm>
          <a:prstGeom prst="rect">
            <a:avLst/>
          </a:prstGeom>
          <a:noFill/>
        </p:spPr>
        <p:txBody>
          <a:bodyPr wrap="square" rtlCol="0">
            <a:spAutoFit/>
          </a:bodyPr>
          <a:lstStyle/>
          <a:p>
            <a:r>
              <a:rPr lang="en-US" altLang="zh-CN" b="1" dirty="0"/>
              <a:t>3. </a:t>
            </a:r>
            <a:r>
              <a:rPr lang="zh-CN" altLang="en-US" b="1" dirty="0"/>
              <a:t>决策表：</a:t>
            </a:r>
          </a:p>
        </p:txBody>
      </p:sp>
      <p:pic>
        <p:nvPicPr>
          <p:cNvPr id="7" name="图片 6">
            <a:extLst>
              <a:ext uri="{FF2B5EF4-FFF2-40B4-BE49-F238E27FC236}">
                <a16:creationId xmlns:a16="http://schemas.microsoft.com/office/drawing/2014/main" id="{B6679A5F-16F3-469F-BAF7-F1ECA4F7FB2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245" y="2756112"/>
            <a:ext cx="10249509" cy="2432775"/>
          </a:xfrm>
          <a:prstGeom prst="rect">
            <a:avLst/>
          </a:prstGeom>
          <a:noFill/>
          <a:ln>
            <a:noFill/>
          </a:ln>
        </p:spPr>
      </p:pic>
    </p:spTree>
    <p:extLst>
      <p:ext uri="{BB962C8B-B14F-4D97-AF65-F5344CB8AC3E}">
        <p14:creationId xmlns:p14="http://schemas.microsoft.com/office/powerpoint/2010/main" val="1153888777"/>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pPr algn="ctr"/>
            <a:r>
              <a:rPr lang="zh-CN" altLang="en-US" sz="4800" dirty="0">
                <a:solidFill>
                  <a:schemeClr val="tx1"/>
                </a:solidFill>
                <a:latin typeface="+mj-ea"/>
                <a:ea typeface="+mj-ea"/>
              </a:rPr>
              <a:t>错误推测法</a:t>
            </a:r>
            <a:endParaRPr sz="4800" dirty="0">
              <a:solidFill>
                <a:schemeClr val="tx1"/>
              </a:solidFill>
              <a:latin typeface="+mj-ea"/>
              <a:ea typeface="+mj-ea"/>
            </a:endParaRPr>
          </a:p>
        </p:txBody>
      </p:sp>
      <p:sp>
        <p:nvSpPr>
          <p:cNvPr id="144" name="Google Shape;144;p20"/>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46</a:t>
            </a:fld>
            <a:endParaRPr kern="0">
              <a:solidFill>
                <a:srgbClr val="0091EA"/>
              </a:solidFill>
            </a:endParaRPr>
          </a:p>
        </p:txBody>
      </p:sp>
      <p:sp>
        <p:nvSpPr>
          <p:cNvPr id="4" name="文本框 3">
            <a:extLst>
              <a:ext uri="{FF2B5EF4-FFF2-40B4-BE49-F238E27FC236}">
                <a16:creationId xmlns:a16="http://schemas.microsoft.com/office/drawing/2014/main" id="{C3B3AF01-81E0-4EA7-840F-AB4C94020C37}"/>
              </a:ext>
            </a:extLst>
          </p:cNvPr>
          <p:cNvSpPr txBox="1"/>
          <p:nvPr/>
        </p:nvSpPr>
        <p:spPr>
          <a:xfrm>
            <a:off x="1895848" y="1347627"/>
            <a:ext cx="2330594" cy="369332"/>
          </a:xfrm>
          <a:prstGeom prst="rect">
            <a:avLst/>
          </a:prstGeom>
          <a:noFill/>
        </p:spPr>
        <p:txBody>
          <a:bodyPr wrap="square" rtlCol="0">
            <a:spAutoFit/>
          </a:bodyPr>
          <a:lstStyle/>
          <a:p>
            <a:r>
              <a:rPr lang="zh-CN" altLang="en-US" b="1" dirty="0"/>
              <a:t>登录界面</a:t>
            </a:r>
          </a:p>
        </p:txBody>
      </p:sp>
      <p:graphicFrame>
        <p:nvGraphicFramePr>
          <p:cNvPr id="3" name="表格 2">
            <a:extLst>
              <a:ext uri="{FF2B5EF4-FFF2-40B4-BE49-F238E27FC236}">
                <a16:creationId xmlns:a16="http://schemas.microsoft.com/office/drawing/2014/main" id="{B1821ACE-8FD2-4BF9-8C04-ED453F23BD27}"/>
              </a:ext>
            </a:extLst>
          </p:cNvPr>
          <p:cNvGraphicFramePr>
            <a:graphicFrameLocks noGrp="1"/>
          </p:cNvGraphicFramePr>
          <p:nvPr>
            <p:extLst>
              <p:ext uri="{D42A27DB-BD31-4B8C-83A1-F6EECF244321}">
                <p14:modId xmlns:p14="http://schemas.microsoft.com/office/powerpoint/2010/main" val="2980390198"/>
              </p:ext>
            </p:extLst>
          </p:nvPr>
        </p:nvGraphicFramePr>
        <p:xfrm>
          <a:off x="3754548" y="1547038"/>
          <a:ext cx="5038577" cy="5162105"/>
        </p:xfrm>
        <a:graphic>
          <a:graphicData uri="http://schemas.openxmlformats.org/drawingml/2006/table">
            <a:tbl>
              <a:tblPr/>
              <a:tblGrid>
                <a:gridCol w="1763502">
                  <a:extLst>
                    <a:ext uri="{9D8B030D-6E8A-4147-A177-3AD203B41FA5}">
                      <a16:colId xmlns:a16="http://schemas.microsoft.com/office/drawing/2014/main" val="2929281115"/>
                    </a:ext>
                  </a:extLst>
                </a:gridCol>
                <a:gridCol w="1763502">
                  <a:extLst>
                    <a:ext uri="{9D8B030D-6E8A-4147-A177-3AD203B41FA5}">
                      <a16:colId xmlns:a16="http://schemas.microsoft.com/office/drawing/2014/main" val="3712580291"/>
                    </a:ext>
                  </a:extLst>
                </a:gridCol>
                <a:gridCol w="687079">
                  <a:extLst>
                    <a:ext uri="{9D8B030D-6E8A-4147-A177-3AD203B41FA5}">
                      <a16:colId xmlns:a16="http://schemas.microsoft.com/office/drawing/2014/main" val="1005412497"/>
                    </a:ext>
                  </a:extLst>
                </a:gridCol>
                <a:gridCol w="824494">
                  <a:extLst>
                    <a:ext uri="{9D8B030D-6E8A-4147-A177-3AD203B41FA5}">
                      <a16:colId xmlns:a16="http://schemas.microsoft.com/office/drawing/2014/main" val="162759331"/>
                    </a:ext>
                  </a:extLst>
                </a:gridCol>
              </a:tblGrid>
              <a:tr h="219091">
                <a:tc rowSpan="2">
                  <a:txBody>
                    <a:bodyPr/>
                    <a:lstStyle/>
                    <a:p>
                      <a:pPr algn="ctr" fontAlgn="ctr"/>
                      <a:r>
                        <a:rPr lang="en-US" sz="1000" b="1" i="0" u="none" strike="noStrike">
                          <a:solidFill>
                            <a:srgbClr val="000000"/>
                          </a:solidFill>
                          <a:effectLst/>
                          <a:latin typeface="Arial" panose="020B0604020202020204" pitchFamily="34" charset="0"/>
                          <a:ea typeface="等线" panose="02010600030101010101" pitchFamily="2" charset="-122"/>
                        </a:rPr>
                        <a:t>Test cases</a:t>
                      </a:r>
                      <a:endParaRPr lang="zh-CN" sz="1000" b="1"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fontAlgn="ctr"/>
                      <a:r>
                        <a:rPr lang="en-US" sz="1000" b="1" i="0" u="none" strike="noStrike">
                          <a:solidFill>
                            <a:srgbClr val="000000"/>
                          </a:solidFill>
                          <a:effectLst/>
                          <a:latin typeface="Arial" panose="020B0604020202020204" pitchFamily="34" charset="0"/>
                          <a:ea typeface="等线" panose="02010600030101010101" pitchFamily="2" charset="-122"/>
                        </a:rPr>
                        <a:t>Input</a:t>
                      </a:r>
                      <a:endParaRPr lang="zh-CN" sz="1000" b="1"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rowSpan="2">
                  <a:txBody>
                    <a:bodyPr/>
                    <a:lstStyle/>
                    <a:p>
                      <a:pPr algn="ctr" fontAlgn="ctr"/>
                      <a:r>
                        <a:rPr lang="en-US" sz="1000" b="1" i="0" u="none" strike="noStrike">
                          <a:solidFill>
                            <a:srgbClr val="000000"/>
                          </a:solidFill>
                          <a:effectLst/>
                          <a:latin typeface="Arial" panose="020B0604020202020204" pitchFamily="34" charset="0"/>
                          <a:ea typeface="等线" panose="02010600030101010101" pitchFamily="2" charset="-122"/>
                        </a:rPr>
                        <a:t>Expected output</a:t>
                      </a:r>
                      <a:endParaRPr lang="zh-CN" sz="1000" b="1"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5012596"/>
                  </a:ext>
                </a:extLst>
              </a:tr>
              <a:tr h="409740">
                <a:tc vMerge="1">
                  <a:txBody>
                    <a:bodyPr/>
                    <a:lstStyle/>
                    <a:p>
                      <a:endParaRPr lang="zh-CN" altLang="en-US"/>
                    </a:p>
                  </a:txBody>
                  <a:tcPr/>
                </a:tc>
                <a:tc>
                  <a:txBody>
                    <a:bodyPr/>
                    <a:lstStyle/>
                    <a:p>
                      <a:pPr algn="ctr" fontAlgn="ctr"/>
                      <a:r>
                        <a:rPr lang="en-US" sz="1000" b="1" i="0" u="none" strike="noStrike">
                          <a:solidFill>
                            <a:srgbClr val="000000"/>
                          </a:solidFill>
                          <a:effectLst/>
                          <a:latin typeface="Arial" panose="020B0604020202020204" pitchFamily="34" charset="0"/>
                          <a:ea typeface="等线" panose="02010600030101010101" pitchFamily="2" charset="-122"/>
                        </a:rPr>
                        <a:t>User name</a:t>
                      </a:r>
                      <a:endParaRPr lang="zh-CN" sz="1000" b="1"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Arial" panose="020B0604020202020204" pitchFamily="34" charset="0"/>
                          <a:ea typeface="等线" panose="02010600030101010101" pitchFamily="2" charset="-122"/>
                        </a:rPr>
                        <a:t>Password</a:t>
                      </a:r>
                      <a:endParaRPr lang="zh-CN" sz="1000" b="1"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3082666716"/>
                  </a:ext>
                </a:extLst>
              </a:tr>
              <a:tr h="398208">
                <a:tc>
                  <a:txBody>
                    <a:bodyPr/>
                    <a:lstStyle/>
                    <a:p>
                      <a:pPr algn="ctr" fontAlgn="ctr"/>
                      <a:r>
                        <a:rPr lang="en-US" sz="1000" b="0" i="0" u="none" strike="noStrike">
                          <a:solidFill>
                            <a:srgbClr val="000000"/>
                          </a:solidFill>
                          <a:effectLst/>
                          <a:latin typeface="Arial" panose="020B0604020202020204" pitchFamily="34" charset="0"/>
                          <a:ea typeface="等线" panose="02010600030101010101" pitchFamily="2" charset="-122"/>
                        </a:rPr>
                        <a:t>1</a:t>
                      </a:r>
                      <a:endParaRPr lang="zh-CN" sz="1000" b="0"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Arial" panose="020B0604020202020204" pitchFamily="34" charset="0"/>
                          <a:ea typeface="等线" panose="02010600030101010101" pitchFamily="2" charset="-122"/>
                        </a:rPr>
                        <a:t>NULL</a:t>
                      </a:r>
                      <a:endParaRPr lang="zh-CN" sz="1000" b="0"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Arial" panose="020B0604020202020204" pitchFamily="34" charset="0"/>
                          <a:ea typeface="等线" panose="02010600030101010101" pitchFamily="2" charset="-122"/>
                        </a:rPr>
                        <a:t>NULL</a:t>
                      </a:r>
                      <a:endParaRPr lang="zh-CN" sz="1000" b="0"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Arial" panose="020B0604020202020204" pitchFamily="34" charset="0"/>
                          <a:ea typeface="等线" panose="02010600030101010101" pitchFamily="2" charset="-122"/>
                        </a:rPr>
                        <a:t>Illegal output</a:t>
                      </a:r>
                      <a:endParaRPr lang="zh-CN" sz="1000" b="0"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3664658"/>
                  </a:ext>
                </a:extLst>
              </a:tr>
              <a:tr h="398208">
                <a:tc>
                  <a:txBody>
                    <a:bodyPr/>
                    <a:lstStyle/>
                    <a:p>
                      <a:pPr algn="ctr" fontAlgn="ctr"/>
                      <a:r>
                        <a:rPr lang="en-US" sz="1000" b="0" i="0" u="none" strike="noStrike">
                          <a:solidFill>
                            <a:srgbClr val="000000"/>
                          </a:solidFill>
                          <a:effectLst/>
                          <a:latin typeface="Arial" panose="020B0604020202020204" pitchFamily="34" charset="0"/>
                          <a:ea typeface="等线" panose="02010600030101010101" pitchFamily="2" charset="-122"/>
                        </a:rPr>
                        <a:t>2</a:t>
                      </a:r>
                      <a:endParaRPr lang="zh-CN" sz="1000" b="0"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Arial" panose="020B0604020202020204" pitchFamily="34" charset="0"/>
                          <a:ea typeface="等线" panose="02010600030101010101" pitchFamily="2" charset="-122"/>
                        </a:rPr>
                        <a:t>a</a:t>
                      </a:r>
                      <a:endParaRPr lang="zh-CN" sz="1000" b="0"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Arial" panose="020B0604020202020204" pitchFamily="34" charset="0"/>
                          <a:ea typeface="等线" panose="02010600030101010101" pitchFamily="2" charset="-122"/>
                        </a:rPr>
                        <a:t>a</a:t>
                      </a:r>
                      <a:endParaRPr lang="zh-CN" sz="1000" b="0"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Arial" panose="020B0604020202020204" pitchFamily="34" charset="0"/>
                          <a:ea typeface="等线" panose="02010600030101010101" pitchFamily="2" charset="-122"/>
                        </a:rPr>
                        <a:t>Illegal output</a:t>
                      </a:r>
                      <a:endParaRPr lang="zh-CN" sz="1000" b="0"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1613336"/>
                  </a:ext>
                </a:extLst>
              </a:tr>
              <a:tr h="3338650">
                <a:tc>
                  <a:txBody>
                    <a:bodyPr/>
                    <a:lstStyle/>
                    <a:p>
                      <a:pPr algn="ctr" fontAlgn="ctr"/>
                      <a:r>
                        <a:rPr lang="en-US" sz="1000" b="0" i="0" u="none" strike="noStrike">
                          <a:solidFill>
                            <a:srgbClr val="000000"/>
                          </a:solidFill>
                          <a:effectLst/>
                          <a:latin typeface="Arial" panose="020B0604020202020204" pitchFamily="34" charset="0"/>
                          <a:ea typeface="等线" panose="02010600030101010101" pitchFamily="2" charset="-122"/>
                        </a:rPr>
                        <a:t>3</a:t>
                      </a:r>
                      <a:endParaRPr lang="zh-CN" sz="1000" b="0"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Arial" panose="020B0604020202020204" pitchFamily="34" charset="0"/>
                          <a:ea typeface="等线" panose="02010600030101010101" pitchFamily="2" charset="-122"/>
                        </a:rPr>
                        <a:t>AttentionIsAllYouNeedAttentionIsAllYouNeedAttentionIsAllYouNeedAttentionIsAllYouNeedAttentionIsAllYouNeedAttentionIsAllYouNeedAttentionIsAllYouNeed</a:t>
                      </a:r>
                      <a:endParaRPr lang="zh-CN" sz="1000" b="0"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Arial" panose="020B0604020202020204" pitchFamily="34" charset="0"/>
                          <a:ea typeface="等线" panose="02010600030101010101" pitchFamily="2" charset="-122"/>
                        </a:rPr>
                        <a:t>Admin123</a:t>
                      </a:r>
                      <a:endParaRPr lang="zh-CN" sz="1000" b="0"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Arial" panose="020B0604020202020204" pitchFamily="34" charset="0"/>
                          <a:ea typeface="等线" panose="02010600030101010101" pitchFamily="2" charset="-122"/>
                        </a:rPr>
                        <a:t>Standard output</a:t>
                      </a:r>
                      <a:endParaRPr lang="zh-CN" sz="1000" b="0" i="0" u="none" strike="noStrike" dirty="0">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2560816"/>
                  </a:ext>
                </a:extLst>
              </a:tr>
              <a:tr h="398208">
                <a:tc>
                  <a:txBody>
                    <a:bodyPr/>
                    <a:lstStyle/>
                    <a:p>
                      <a:pPr algn="ctr" fontAlgn="ctr"/>
                      <a:r>
                        <a:rPr lang="en-US" sz="1000" b="0" i="0" u="none" strike="noStrike">
                          <a:solidFill>
                            <a:srgbClr val="000000"/>
                          </a:solidFill>
                          <a:effectLst/>
                          <a:latin typeface="Arial" panose="020B0604020202020204" pitchFamily="34" charset="0"/>
                          <a:ea typeface="等线" panose="02010600030101010101" pitchFamily="2" charset="-122"/>
                        </a:rPr>
                        <a:t>4</a:t>
                      </a:r>
                      <a:endParaRPr lang="zh-CN" sz="1000" b="0"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Arial" panose="020B0604020202020204" pitchFamily="34" charset="0"/>
                          <a:ea typeface="等线" panose="02010600030101010101" pitchFamily="2" charset="-122"/>
                        </a:rPr>
                        <a:t>_</a:t>
                      </a:r>
                      <a:endParaRPr lang="zh-CN" sz="1000" b="0"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Arial" panose="020B0604020202020204" pitchFamily="34" charset="0"/>
                          <a:ea typeface="等线" panose="02010600030101010101" pitchFamily="2" charset="-122"/>
                        </a:rPr>
                        <a:t>Admin123</a:t>
                      </a:r>
                      <a:endParaRPr lang="zh-CN" sz="1000" b="0"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Arial" panose="020B0604020202020204" pitchFamily="34" charset="0"/>
                          <a:ea typeface="等线" panose="02010600030101010101" pitchFamily="2" charset="-122"/>
                        </a:rPr>
                        <a:t>Standard output</a:t>
                      </a:r>
                      <a:endParaRPr lang="zh-CN" sz="1000" b="0" i="0" u="none" strike="noStrike" dirty="0">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9909754"/>
                  </a:ext>
                </a:extLst>
              </a:tr>
            </a:tbl>
          </a:graphicData>
        </a:graphic>
      </p:graphicFrame>
    </p:spTree>
    <p:extLst>
      <p:ext uri="{BB962C8B-B14F-4D97-AF65-F5344CB8AC3E}">
        <p14:creationId xmlns:p14="http://schemas.microsoft.com/office/powerpoint/2010/main" val="3885938719"/>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pPr algn="ctr"/>
            <a:r>
              <a:rPr lang="zh-CN" altLang="en-US" sz="4800" dirty="0">
                <a:solidFill>
                  <a:schemeClr val="tx1"/>
                </a:solidFill>
                <a:latin typeface="+mj-ea"/>
                <a:ea typeface="+mj-ea"/>
              </a:rPr>
              <a:t>错误推测法</a:t>
            </a:r>
            <a:endParaRPr sz="4800" dirty="0">
              <a:solidFill>
                <a:schemeClr val="tx1"/>
              </a:solidFill>
              <a:latin typeface="+mj-ea"/>
              <a:ea typeface="+mj-ea"/>
            </a:endParaRPr>
          </a:p>
        </p:txBody>
      </p:sp>
      <p:sp>
        <p:nvSpPr>
          <p:cNvPr id="144" name="Google Shape;144;p20"/>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47</a:t>
            </a:fld>
            <a:endParaRPr kern="0">
              <a:solidFill>
                <a:srgbClr val="0091EA"/>
              </a:solidFill>
            </a:endParaRPr>
          </a:p>
        </p:txBody>
      </p:sp>
      <p:sp>
        <p:nvSpPr>
          <p:cNvPr id="4" name="文本框 3">
            <a:extLst>
              <a:ext uri="{FF2B5EF4-FFF2-40B4-BE49-F238E27FC236}">
                <a16:creationId xmlns:a16="http://schemas.microsoft.com/office/drawing/2014/main" id="{C3B3AF01-81E0-4EA7-840F-AB4C94020C37}"/>
              </a:ext>
            </a:extLst>
          </p:cNvPr>
          <p:cNvSpPr txBox="1"/>
          <p:nvPr/>
        </p:nvSpPr>
        <p:spPr>
          <a:xfrm>
            <a:off x="1895848" y="1347627"/>
            <a:ext cx="2330594" cy="369332"/>
          </a:xfrm>
          <a:prstGeom prst="rect">
            <a:avLst/>
          </a:prstGeom>
          <a:noFill/>
        </p:spPr>
        <p:txBody>
          <a:bodyPr wrap="square" rtlCol="0">
            <a:spAutoFit/>
          </a:bodyPr>
          <a:lstStyle/>
          <a:p>
            <a:r>
              <a:rPr lang="zh-CN" altLang="en-US" b="1" dirty="0"/>
              <a:t>编辑个人信息界面</a:t>
            </a:r>
          </a:p>
        </p:txBody>
      </p:sp>
      <p:graphicFrame>
        <p:nvGraphicFramePr>
          <p:cNvPr id="9" name="表格 8">
            <a:extLst>
              <a:ext uri="{FF2B5EF4-FFF2-40B4-BE49-F238E27FC236}">
                <a16:creationId xmlns:a16="http://schemas.microsoft.com/office/drawing/2014/main" id="{55EC7A14-3BD1-4437-B25D-E800E70A7F87}"/>
              </a:ext>
            </a:extLst>
          </p:cNvPr>
          <p:cNvGraphicFramePr>
            <a:graphicFrameLocks noGrp="1"/>
          </p:cNvGraphicFramePr>
          <p:nvPr>
            <p:extLst>
              <p:ext uri="{D42A27DB-BD31-4B8C-83A1-F6EECF244321}">
                <p14:modId xmlns:p14="http://schemas.microsoft.com/office/powerpoint/2010/main" val="481218759"/>
              </p:ext>
            </p:extLst>
          </p:nvPr>
        </p:nvGraphicFramePr>
        <p:xfrm>
          <a:off x="2704214" y="2222205"/>
          <a:ext cx="6783572" cy="3616516"/>
        </p:xfrm>
        <a:graphic>
          <a:graphicData uri="http://schemas.openxmlformats.org/drawingml/2006/table">
            <a:tbl>
              <a:tblPr/>
              <a:tblGrid>
                <a:gridCol w="2618434">
                  <a:extLst>
                    <a:ext uri="{9D8B030D-6E8A-4147-A177-3AD203B41FA5}">
                      <a16:colId xmlns:a16="http://schemas.microsoft.com/office/drawing/2014/main" val="1469092714"/>
                    </a:ext>
                  </a:extLst>
                </a:gridCol>
                <a:gridCol w="2618434">
                  <a:extLst>
                    <a:ext uri="{9D8B030D-6E8A-4147-A177-3AD203B41FA5}">
                      <a16:colId xmlns:a16="http://schemas.microsoft.com/office/drawing/2014/main" val="3143337233"/>
                    </a:ext>
                  </a:extLst>
                </a:gridCol>
                <a:gridCol w="1546704">
                  <a:extLst>
                    <a:ext uri="{9D8B030D-6E8A-4147-A177-3AD203B41FA5}">
                      <a16:colId xmlns:a16="http://schemas.microsoft.com/office/drawing/2014/main" val="603994596"/>
                    </a:ext>
                  </a:extLst>
                </a:gridCol>
              </a:tblGrid>
              <a:tr h="302526">
                <a:tc rowSpan="2">
                  <a:txBody>
                    <a:bodyPr/>
                    <a:lstStyle/>
                    <a:p>
                      <a:pPr algn="ctr" fontAlgn="ctr"/>
                      <a:r>
                        <a:rPr lang="en-US" sz="1000" b="1" i="0" u="none" strike="noStrike">
                          <a:solidFill>
                            <a:srgbClr val="000000"/>
                          </a:solidFill>
                          <a:effectLst/>
                          <a:latin typeface="Arial" panose="020B0604020202020204" pitchFamily="34" charset="0"/>
                          <a:ea typeface="等线" panose="02010600030101010101" pitchFamily="2" charset="-122"/>
                        </a:rPr>
                        <a:t>Test cases</a:t>
                      </a:r>
                      <a:endParaRPr lang="zh-CN" sz="1000" b="1"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Arial" panose="020B0604020202020204" pitchFamily="34" charset="0"/>
                          <a:ea typeface="等线" panose="02010600030101010101" pitchFamily="2" charset="-122"/>
                        </a:rPr>
                        <a:t>Input</a:t>
                      </a:r>
                      <a:endParaRPr lang="zh-CN" sz="1000" b="1"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fontAlgn="ctr"/>
                      <a:r>
                        <a:rPr lang="en-US" sz="1000" b="1" i="0" u="none" strike="noStrike">
                          <a:solidFill>
                            <a:srgbClr val="000000"/>
                          </a:solidFill>
                          <a:effectLst/>
                          <a:latin typeface="Arial" panose="020B0604020202020204" pitchFamily="34" charset="0"/>
                          <a:ea typeface="等线" panose="02010600030101010101" pitchFamily="2" charset="-122"/>
                        </a:rPr>
                        <a:t>Expected output</a:t>
                      </a:r>
                      <a:endParaRPr lang="zh-CN" sz="1000" b="1"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6078500"/>
                  </a:ext>
                </a:extLst>
              </a:tr>
              <a:tr h="302526">
                <a:tc vMerge="1">
                  <a:txBody>
                    <a:bodyPr/>
                    <a:lstStyle/>
                    <a:p>
                      <a:endParaRPr lang="zh-CN" altLang="en-US"/>
                    </a:p>
                  </a:txBody>
                  <a:tcPr/>
                </a:tc>
                <a:tc>
                  <a:txBody>
                    <a:bodyPr/>
                    <a:lstStyle/>
                    <a:p>
                      <a:pPr algn="ctr" fontAlgn="ctr"/>
                      <a:r>
                        <a:rPr lang="en-US" sz="1000" b="1" i="0" u="none" strike="noStrike">
                          <a:solidFill>
                            <a:srgbClr val="000000"/>
                          </a:solidFill>
                          <a:effectLst/>
                          <a:latin typeface="Arial" panose="020B0604020202020204" pitchFamily="34" charset="0"/>
                          <a:ea typeface="等线" panose="02010600030101010101" pitchFamily="2" charset="-122"/>
                        </a:rPr>
                        <a:t>e-mail</a:t>
                      </a:r>
                      <a:endParaRPr lang="zh-CN" sz="1000" b="1"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2698771951"/>
                  </a:ext>
                </a:extLst>
              </a:tr>
              <a:tr h="549854">
                <a:tc>
                  <a:txBody>
                    <a:bodyPr/>
                    <a:lstStyle/>
                    <a:p>
                      <a:pPr algn="ctr" fontAlgn="ctr"/>
                      <a:r>
                        <a:rPr lang="en-US" sz="1000" b="0" i="0" u="none" strike="noStrike">
                          <a:solidFill>
                            <a:srgbClr val="000000"/>
                          </a:solidFill>
                          <a:effectLst/>
                          <a:latin typeface="Arial" panose="020B0604020202020204" pitchFamily="34" charset="0"/>
                          <a:ea typeface="等线" panose="02010600030101010101" pitchFamily="2" charset="-122"/>
                        </a:rPr>
                        <a:t>1</a:t>
                      </a:r>
                      <a:endParaRPr lang="zh-CN" sz="1000" b="0"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测试@test.com</a:t>
                      </a:r>
                      <a:endParaRPr 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Arial" panose="020B0604020202020204" pitchFamily="34" charset="0"/>
                          <a:ea typeface="等线" panose="02010600030101010101" pitchFamily="2" charset="-122"/>
                        </a:rPr>
                        <a:t>Warning Message “Invalid email”</a:t>
                      </a:r>
                      <a:endParaRPr lang="zh-CN" sz="1000" b="0"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9717649"/>
                  </a:ext>
                </a:extLst>
              </a:tr>
              <a:tr h="772239">
                <a:tc>
                  <a:txBody>
                    <a:bodyPr/>
                    <a:lstStyle/>
                    <a:p>
                      <a:pPr algn="ctr" fontAlgn="ctr"/>
                      <a:r>
                        <a:rPr lang="en-US" sz="1000" b="0" i="0" u="none" strike="noStrike">
                          <a:solidFill>
                            <a:srgbClr val="000000"/>
                          </a:solidFill>
                          <a:effectLst/>
                          <a:latin typeface="Arial" panose="020B0604020202020204" pitchFamily="34" charset="0"/>
                          <a:ea typeface="等线" panose="02010600030101010101" pitchFamily="2" charset="-122"/>
                        </a:rPr>
                        <a:t>2</a:t>
                      </a:r>
                      <a:endParaRPr lang="zh-CN" sz="1000" b="0"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Arial" panose="020B0604020202020204" pitchFamily="34" charset="0"/>
                          <a:ea typeface="等线" panose="02010600030101010101" pitchFamily="2" charset="-122"/>
                        </a:rPr>
                        <a:t>NULL</a:t>
                      </a:r>
                      <a:endParaRPr lang="zh-CN" sz="1000" b="0"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Arial" panose="020B0604020202020204" pitchFamily="34" charset="0"/>
                          <a:ea typeface="等线" panose="02010600030101010101" pitchFamily="2" charset="-122"/>
                        </a:rPr>
                        <a:t>Warning Message “Invalid phone number”</a:t>
                      </a:r>
                      <a:endParaRPr lang="zh-CN" sz="1000" b="0"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6550062"/>
                  </a:ext>
                </a:extLst>
              </a:tr>
              <a:tr h="1689371">
                <a:tc>
                  <a:txBody>
                    <a:bodyPr/>
                    <a:lstStyle/>
                    <a:p>
                      <a:pPr algn="ctr" fontAlgn="ctr"/>
                      <a:r>
                        <a:rPr lang="en-US" sz="1000" b="0" i="0" u="none" strike="noStrike">
                          <a:solidFill>
                            <a:srgbClr val="000000"/>
                          </a:solidFill>
                          <a:effectLst/>
                          <a:latin typeface="Arial" panose="020B0604020202020204" pitchFamily="34" charset="0"/>
                          <a:ea typeface="等线" panose="02010600030101010101" pitchFamily="2" charset="-122"/>
                        </a:rPr>
                        <a:t>3</a:t>
                      </a:r>
                      <a:endParaRPr lang="zh-CN" sz="1000" b="0" i="0" u="none" strike="noStrike">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AttentionIsAllYouNeedAttentionIsAllYouNeedAttentionIsAllYouNeedAttentionIsAllYouNeedAttentionIsAllYouNeedAttentionIsAllYouNeedAttentionIsAllYouNeed@gmail.com</a:t>
                      </a:r>
                      <a:endParaRPr 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Arial" panose="020B0604020202020204" pitchFamily="34" charset="0"/>
                          <a:ea typeface="等线" panose="02010600030101010101" pitchFamily="2" charset="-122"/>
                        </a:rPr>
                        <a:t>Successfully edit</a:t>
                      </a:r>
                      <a:endParaRPr lang="zh-CN" sz="1000" b="0" i="0" u="none" strike="noStrike" dirty="0">
                        <a:solidFill>
                          <a:srgbClr val="000000"/>
                        </a:solidFill>
                        <a:effectLst/>
                        <a:latin typeface="Arial" panose="020B0604020202020204" pitchFamily="34" charset="0"/>
                        <a:ea typeface="等线" panose="02010600030101010101" pitchFamily="2" charset="-122"/>
                      </a:endParaRP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41934648"/>
                  </a:ext>
                </a:extLst>
              </a:tr>
            </a:tbl>
          </a:graphicData>
        </a:graphic>
      </p:graphicFrame>
    </p:spTree>
    <p:extLst>
      <p:ext uri="{BB962C8B-B14F-4D97-AF65-F5344CB8AC3E}">
        <p14:creationId xmlns:p14="http://schemas.microsoft.com/office/powerpoint/2010/main" val="564163615"/>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prstGeom prst="rect">
            <a:avLst/>
          </a:prstGeom>
        </p:spPr>
        <p:txBody>
          <a:bodyPr spcFirstLastPara="1" vert="horz" wrap="square" lIns="121900" tIns="121900" rIns="121900" bIns="121900" rtlCol="0" anchor="b" anchorCtr="0">
            <a:noAutofit/>
          </a:bodyPr>
          <a:lstStyle/>
          <a:p>
            <a:r>
              <a:rPr lang="en-US" altLang="zh-CN" sz="8000" dirty="0">
                <a:solidFill>
                  <a:schemeClr val="accent4"/>
                </a:solidFill>
              </a:rPr>
              <a:t>4.2</a:t>
            </a:r>
            <a:endParaRPr lang="zh-CN" altLang="en-US" sz="8000" dirty="0">
              <a:solidFill>
                <a:schemeClr val="accent4"/>
              </a:solidFill>
            </a:endParaRPr>
          </a:p>
          <a:p>
            <a:r>
              <a:rPr lang="zh-CN" altLang="en-US" dirty="0"/>
              <a:t>白盒测试</a:t>
            </a:r>
          </a:p>
        </p:txBody>
      </p:sp>
      <p:sp>
        <p:nvSpPr>
          <p:cNvPr id="98" name="Google Shape;98;p15"/>
          <p:cNvSpPr txBox="1">
            <a:spLocks noGrp="1"/>
          </p:cNvSpPr>
          <p:nvPr>
            <p:ph type="subTitle" idx="1"/>
          </p:nvPr>
        </p:nvSpPr>
        <p:spPr>
          <a:prstGeom prst="rect">
            <a:avLst/>
          </a:prstGeom>
        </p:spPr>
        <p:txBody>
          <a:bodyPr spcFirstLastPara="1" vert="horz" wrap="square" lIns="121900" tIns="121900" rIns="121900" bIns="121900" rtlCol="0" anchor="t" anchorCtr="0">
            <a:noAutofit/>
          </a:bodyPr>
          <a:lstStyle/>
          <a:p>
            <a:pPr marL="0" indent="0"/>
            <a:endParaRPr dirty="0"/>
          </a:p>
        </p:txBody>
      </p:sp>
      <p:sp>
        <p:nvSpPr>
          <p:cNvPr id="99" name="Google Shape;99;p15"/>
          <p:cNvSpPr txBox="1">
            <a:spLocks noGrp="1"/>
          </p:cNvSpPr>
          <p:nvPr>
            <p:ph type="sldNum" idx="4294967295"/>
          </p:nvPr>
        </p:nvSpPr>
        <p:spPr>
          <a:xfrm>
            <a:off x="11460163" y="6332538"/>
            <a:ext cx="731837" cy="525462"/>
          </a:xfrm>
          <a:prstGeom prst="rect">
            <a:avLst/>
          </a:prstGeom>
        </p:spPr>
        <p:txBody>
          <a:bodyPr spcFirstLastPara="1" vert="horz" wrap="square" lIns="121900" tIns="121900" rIns="121900" bIns="121900" rtlCol="0" anchor="t" anchorCtr="0">
            <a:noAutofit/>
          </a:bodyPr>
          <a:lstStyle/>
          <a:p>
            <a:endParaRPr dirty="0"/>
          </a:p>
        </p:txBody>
      </p:sp>
    </p:spTree>
    <p:extLst>
      <p:ext uri="{BB962C8B-B14F-4D97-AF65-F5344CB8AC3E}">
        <p14:creationId xmlns:p14="http://schemas.microsoft.com/office/powerpoint/2010/main" val="1598007743"/>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prstGeom prst="rect">
            <a:avLst/>
          </a:prstGeom>
        </p:spPr>
        <p:txBody>
          <a:bodyPr spcFirstLastPara="1" vert="horz" wrap="square" lIns="121900" tIns="121900" rIns="121900" bIns="121900" rtlCol="0" anchor="b" anchorCtr="0">
            <a:noAutofit/>
          </a:bodyPr>
          <a:lstStyle/>
          <a:p>
            <a:r>
              <a:rPr lang="en-US" altLang="zh-CN" sz="8000" dirty="0">
                <a:solidFill>
                  <a:schemeClr val="accent4"/>
                </a:solidFill>
              </a:rPr>
              <a:t>4.2.1</a:t>
            </a:r>
            <a:endParaRPr lang="zh-CN" altLang="en-US" sz="8000" dirty="0">
              <a:solidFill>
                <a:schemeClr val="accent4"/>
              </a:solidFill>
            </a:endParaRPr>
          </a:p>
          <a:p>
            <a:r>
              <a:rPr lang="zh-CN" altLang="en-US" dirty="0"/>
              <a:t>静态白盒测试</a:t>
            </a:r>
          </a:p>
        </p:txBody>
      </p:sp>
      <p:sp>
        <p:nvSpPr>
          <p:cNvPr id="98" name="Google Shape;98;p15"/>
          <p:cNvSpPr txBox="1">
            <a:spLocks noGrp="1"/>
          </p:cNvSpPr>
          <p:nvPr>
            <p:ph type="subTitle" idx="1"/>
          </p:nvPr>
        </p:nvSpPr>
        <p:spPr>
          <a:prstGeom prst="rect">
            <a:avLst/>
          </a:prstGeom>
        </p:spPr>
        <p:txBody>
          <a:bodyPr spcFirstLastPara="1" vert="horz" wrap="square" lIns="121900" tIns="121900" rIns="121900" bIns="121900" rtlCol="0" anchor="t" anchorCtr="0">
            <a:noAutofit/>
          </a:bodyPr>
          <a:lstStyle/>
          <a:p>
            <a:pPr marL="0" indent="0"/>
            <a:endParaRPr dirty="0"/>
          </a:p>
        </p:txBody>
      </p:sp>
      <p:sp>
        <p:nvSpPr>
          <p:cNvPr id="99" name="Google Shape;99;p15"/>
          <p:cNvSpPr txBox="1">
            <a:spLocks noGrp="1"/>
          </p:cNvSpPr>
          <p:nvPr>
            <p:ph type="sldNum" idx="4294967295"/>
          </p:nvPr>
        </p:nvSpPr>
        <p:spPr>
          <a:xfrm>
            <a:off x="11460163" y="6332538"/>
            <a:ext cx="731837" cy="525462"/>
          </a:xfrm>
          <a:prstGeom prst="rect">
            <a:avLst/>
          </a:prstGeom>
        </p:spPr>
        <p:txBody>
          <a:bodyPr spcFirstLastPara="1" vert="horz" wrap="square" lIns="121900" tIns="121900" rIns="121900" bIns="121900" rtlCol="0" anchor="t" anchorCtr="0">
            <a:noAutofit/>
          </a:bodyPr>
          <a:lstStyle/>
          <a:p>
            <a:endParaRPr dirty="0"/>
          </a:p>
        </p:txBody>
      </p:sp>
    </p:spTree>
    <p:extLst>
      <p:ext uri="{BB962C8B-B14F-4D97-AF65-F5344CB8AC3E}">
        <p14:creationId xmlns:p14="http://schemas.microsoft.com/office/powerpoint/2010/main" val="56208684"/>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F477A5-49BF-4A2E-BB64-FEC1D0C29508}"/>
              </a:ext>
            </a:extLst>
          </p:cNvPr>
          <p:cNvSpPr>
            <a:spLocks noGrp="1"/>
          </p:cNvSpPr>
          <p:nvPr>
            <p:ph type="title"/>
          </p:nvPr>
        </p:nvSpPr>
        <p:spPr/>
        <p:txBody>
          <a:bodyPr/>
          <a:lstStyle/>
          <a:p>
            <a:r>
              <a:rPr lang="zh-CN" altLang="en-US" sz="4800" dirty="0">
                <a:solidFill>
                  <a:schemeClr val="tx1"/>
                </a:solidFill>
                <a:latin typeface="+mj-ea"/>
                <a:ea typeface="+mj-ea"/>
              </a:rPr>
              <a:t>背景信息 </a:t>
            </a:r>
            <a:r>
              <a:rPr lang="en-US" altLang="zh-CN" sz="4800" dirty="0">
                <a:solidFill>
                  <a:schemeClr val="tx1"/>
                </a:solidFill>
                <a:latin typeface="+mj-ea"/>
                <a:ea typeface="+mj-ea"/>
              </a:rPr>
              <a:t>(Background information)</a:t>
            </a:r>
            <a:endParaRPr lang="zh-CN" altLang="en-US" sz="4800" dirty="0"/>
          </a:p>
        </p:txBody>
      </p:sp>
      <p:sp>
        <p:nvSpPr>
          <p:cNvPr id="3" name="文本占位符 2">
            <a:extLst>
              <a:ext uri="{FF2B5EF4-FFF2-40B4-BE49-F238E27FC236}">
                <a16:creationId xmlns:a16="http://schemas.microsoft.com/office/drawing/2014/main" id="{C53A903D-0677-454D-9856-3B2A5EFCFAD7}"/>
              </a:ext>
            </a:extLst>
          </p:cNvPr>
          <p:cNvSpPr>
            <a:spLocks noGrp="1"/>
          </p:cNvSpPr>
          <p:nvPr>
            <p:ph type="body" idx="1"/>
          </p:nvPr>
        </p:nvSpPr>
        <p:spPr/>
        <p:txBody>
          <a:bodyPr/>
          <a:lstStyle/>
          <a:p>
            <a:pPr marL="135464" indent="0" algn="ctr">
              <a:buNone/>
            </a:pPr>
            <a:r>
              <a:rPr lang="zh-CN" altLang="en-US" b="1" dirty="0">
                <a:solidFill>
                  <a:schemeClr val="tx1"/>
                </a:solidFill>
              </a:rPr>
              <a:t>比较</a:t>
            </a:r>
            <a:endParaRPr lang="en-US" altLang="zh-CN" b="1" dirty="0">
              <a:solidFill>
                <a:schemeClr val="tx1"/>
              </a:solidFill>
            </a:endParaRPr>
          </a:p>
          <a:p>
            <a:pPr marL="135464" indent="0">
              <a:buNone/>
            </a:pPr>
            <a:r>
              <a:rPr lang="en-US" altLang="zh-CN" dirty="0"/>
              <a:t>QQ &amp; </a:t>
            </a:r>
            <a:r>
              <a:rPr lang="zh-CN" altLang="en-US" dirty="0"/>
              <a:t>微信：</a:t>
            </a:r>
            <a:r>
              <a:rPr lang="zh-CN" altLang="en-US" b="0" i="0" dirty="0">
                <a:solidFill>
                  <a:srgbClr val="333333"/>
                </a:solidFill>
                <a:effectLst/>
                <a:latin typeface="Helvetica Neue"/>
              </a:rPr>
              <a:t>基于互联网的即时通信软件。</a:t>
            </a:r>
            <a:endParaRPr lang="en-US" altLang="zh-CN" b="0" i="0" dirty="0">
              <a:solidFill>
                <a:srgbClr val="333333"/>
              </a:solidFill>
              <a:effectLst/>
              <a:latin typeface="Helvetica Neue"/>
            </a:endParaRPr>
          </a:p>
          <a:p>
            <a:pPr marL="135464" indent="0">
              <a:buNone/>
            </a:pPr>
            <a:endParaRPr lang="en-US" altLang="zh-CN" dirty="0"/>
          </a:p>
          <a:p>
            <a:pPr marL="135464" indent="0">
              <a:buNone/>
            </a:pPr>
            <a:r>
              <a:rPr lang="zh-CN" altLang="en-US" dirty="0"/>
              <a:t>功能：聊天、社交、支付、娱乐</a:t>
            </a:r>
          </a:p>
        </p:txBody>
      </p:sp>
      <p:sp>
        <p:nvSpPr>
          <p:cNvPr id="4" name="文本占位符 3">
            <a:extLst>
              <a:ext uri="{FF2B5EF4-FFF2-40B4-BE49-F238E27FC236}">
                <a16:creationId xmlns:a16="http://schemas.microsoft.com/office/drawing/2014/main" id="{2E8F57F3-E21B-4CA5-8A79-4879C95A1D19}"/>
              </a:ext>
            </a:extLst>
          </p:cNvPr>
          <p:cNvSpPr>
            <a:spLocks noGrp="1"/>
          </p:cNvSpPr>
          <p:nvPr>
            <p:ph type="body" idx="2"/>
          </p:nvPr>
        </p:nvSpPr>
        <p:spPr/>
        <p:txBody>
          <a:bodyPr/>
          <a:lstStyle/>
          <a:p>
            <a:pPr marL="135464" indent="0" algn="ctr">
              <a:buNone/>
            </a:pPr>
            <a:r>
              <a:rPr lang="zh-CN" altLang="en-US" b="1" dirty="0"/>
              <a:t>产品定位</a:t>
            </a:r>
            <a:endParaRPr lang="en-US" altLang="zh-CN" b="1" dirty="0"/>
          </a:p>
          <a:p>
            <a:pPr marL="135464" indent="0">
              <a:buNone/>
            </a:pPr>
            <a:r>
              <a:rPr lang="zh-CN" altLang="en-US" dirty="0"/>
              <a:t>我们的软件：基于局域网的即时通信软件</a:t>
            </a:r>
            <a:endParaRPr lang="en-US" altLang="zh-CN" dirty="0"/>
          </a:p>
          <a:p>
            <a:pPr marL="135464" indent="0">
              <a:buNone/>
            </a:pPr>
            <a:endParaRPr lang="en-US" altLang="zh-CN" dirty="0"/>
          </a:p>
          <a:p>
            <a:pPr marL="135464" indent="0">
              <a:buNone/>
            </a:pPr>
            <a:r>
              <a:rPr lang="zh-CN" altLang="en-US" dirty="0"/>
              <a:t>功能：支持公司内部员工之间的加密聊天</a:t>
            </a:r>
          </a:p>
        </p:txBody>
      </p:sp>
      <p:sp>
        <p:nvSpPr>
          <p:cNvPr id="5" name="灯片编号占位符 4">
            <a:extLst>
              <a:ext uri="{FF2B5EF4-FFF2-40B4-BE49-F238E27FC236}">
                <a16:creationId xmlns:a16="http://schemas.microsoft.com/office/drawing/2014/main" id="{B658BAC7-51F2-49A2-881A-46982D056D93}"/>
              </a:ext>
            </a:extLst>
          </p:cNvPr>
          <p:cNvSpPr>
            <a:spLocks noGrp="1"/>
          </p:cNvSpPr>
          <p:nvPr>
            <p:ph type="sldNum" idx="12"/>
          </p:nvPr>
        </p:nvSpPr>
        <p:spPr/>
        <p:txBody>
          <a:bodyPr/>
          <a:lstStyle/>
          <a:p>
            <a:fld id="{00000000-1234-1234-1234-123412341234}" type="slidenum">
              <a:rPr lang="en" smtClean="0"/>
              <a:pPr/>
              <a:t>5</a:t>
            </a:fld>
            <a:endParaRPr lang="en"/>
          </a:p>
        </p:txBody>
      </p:sp>
    </p:spTree>
    <p:extLst>
      <p:ext uri="{BB962C8B-B14F-4D97-AF65-F5344CB8AC3E}">
        <p14:creationId xmlns:p14="http://schemas.microsoft.com/office/powerpoint/2010/main" val="347645840"/>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pPr algn="ctr"/>
            <a:r>
              <a:rPr lang="zh-CN" altLang="en-US" sz="4800" dirty="0">
                <a:solidFill>
                  <a:schemeClr val="tx1"/>
                </a:solidFill>
                <a:latin typeface="+mj-ea"/>
                <a:ea typeface="+mj-ea"/>
              </a:rPr>
              <a:t>桌面检查</a:t>
            </a:r>
          </a:p>
        </p:txBody>
      </p:sp>
      <p:sp>
        <p:nvSpPr>
          <p:cNvPr id="144" name="Google Shape;144;p20"/>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50</a:t>
            </a:fld>
            <a:endParaRPr kern="0">
              <a:solidFill>
                <a:srgbClr val="0091EA"/>
              </a:solidFill>
            </a:endParaRPr>
          </a:p>
        </p:txBody>
      </p:sp>
      <p:sp>
        <p:nvSpPr>
          <p:cNvPr id="10" name="文本框 9">
            <a:extLst>
              <a:ext uri="{FF2B5EF4-FFF2-40B4-BE49-F238E27FC236}">
                <a16:creationId xmlns:a16="http://schemas.microsoft.com/office/drawing/2014/main" id="{F81C28B3-70CE-4C51-A563-A981888DDD06}"/>
              </a:ext>
            </a:extLst>
          </p:cNvPr>
          <p:cNvSpPr txBox="1"/>
          <p:nvPr/>
        </p:nvSpPr>
        <p:spPr>
          <a:xfrm>
            <a:off x="1874583" y="1330943"/>
            <a:ext cx="4770766" cy="369332"/>
          </a:xfrm>
          <a:prstGeom prst="rect">
            <a:avLst/>
          </a:prstGeom>
          <a:noFill/>
        </p:spPr>
        <p:txBody>
          <a:bodyPr wrap="square" rtlCol="0">
            <a:spAutoFit/>
          </a:bodyPr>
          <a:lstStyle/>
          <a:p>
            <a:r>
              <a:rPr lang="zh-CN" altLang="en-US" b="1" dirty="0"/>
              <a:t>使用</a:t>
            </a:r>
            <a:r>
              <a:rPr lang="en-US" altLang="zh-CN" b="1" dirty="0"/>
              <a:t>Python</a:t>
            </a:r>
            <a:r>
              <a:rPr lang="zh-CN" altLang="en-US" b="1" dirty="0"/>
              <a:t>代码分析工具</a:t>
            </a:r>
            <a:r>
              <a:rPr lang="en-US" altLang="zh-CN" b="1" dirty="0" err="1"/>
              <a:t>Pylint</a:t>
            </a:r>
            <a:endParaRPr lang="zh-CN" altLang="en-US" b="1" dirty="0"/>
          </a:p>
        </p:txBody>
      </p:sp>
      <p:sp>
        <p:nvSpPr>
          <p:cNvPr id="11" name="文本框 10">
            <a:extLst>
              <a:ext uri="{FF2B5EF4-FFF2-40B4-BE49-F238E27FC236}">
                <a16:creationId xmlns:a16="http://schemas.microsoft.com/office/drawing/2014/main" id="{510EFE45-FEB5-4DC8-B768-CFC86AB530CE}"/>
              </a:ext>
            </a:extLst>
          </p:cNvPr>
          <p:cNvSpPr txBox="1"/>
          <p:nvPr/>
        </p:nvSpPr>
        <p:spPr>
          <a:xfrm>
            <a:off x="1874584" y="1791365"/>
            <a:ext cx="2147776" cy="369332"/>
          </a:xfrm>
          <a:prstGeom prst="rect">
            <a:avLst/>
          </a:prstGeom>
          <a:noFill/>
        </p:spPr>
        <p:txBody>
          <a:bodyPr wrap="square" rtlCol="0">
            <a:spAutoFit/>
          </a:bodyPr>
          <a:lstStyle/>
          <a:p>
            <a:r>
              <a:rPr lang="zh-CN" altLang="en-US" b="1" dirty="0"/>
              <a:t>修改前：</a:t>
            </a:r>
          </a:p>
        </p:txBody>
      </p:sp>
      <p:pic>
        <p:nvPicPr>
          <p:cNvPr id="8" name="图片 7">
            <a:extLst>
              <a:ext uri="{FF2B5EF4-FFF2-40B4-BE49-F238E27FC236}">
                <a16:creationId xmlns:a16="http://schemas.microsoft.com/office/drawing/2014/main" id="{DE704AE0-E0F9-40AD-A1FE-F1F21602D27B}"/>
              </a:ext>
            </a:extLst>
          </p:cNvPr>
          <p:cNvPicPr>
            <a:picLocks noChangeAspect="1"/>
          </p:cNvPicPr>
          <p:nvPr/>
        </p:nvPicPr>
        <p:blipFill>
          <a:blip r:embed="rId3"/>
          <a:stretch>
            <a:fillRect/>
          </a:stretch>
        </p:blipFill>
        <p:spPr>
          <a:xfrm>
            <a:off x="3132204" y="1942730"/>
            <a:ext cx="5927591" cy="4618582"/>
          </a:xfrm>
          <a:prstGeom prst="rect">
            <a:avLst/>
          </a:prstGeom>
        </p:spPr>
      </p:pic>
    </p:spTree>
    <p:extLst>
      <p:ext uri="{BB962C8B-B14F-4D97-AF65-F5344CB8AC3E}">
        <p14:creationId xmlns:p14="http://schemas.microsoft.com/office/powerpoint/2010/main" val="3873575580"/>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4" name="Google Shape;144;p20"/>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51</a:t>
            </a:fld>
            <a:endParaRPr kern="0">
              <a:solidFill>
                <a:srgbClr val="0091EA"/>
              </a:solidFill>
            </a:endParaRPr>
          </a:p>
        </p:txBody>
      </p:sp>
      <p:pic>
        <p:nvPicPr>
          <p:cNvPr id="4" name="图片 3">
            <a:extLst>
              <a:ext uri="{FF2B5EF4-FFF2-40B4-BE49-F238E27FC236}">
                <a16:creationId xmlns:a16="http://schemas.microsoft.com/office/drawing/2014/main" id="{25E46473-D80A-402E-AB7A-CF78BDFFE23D}"/>
              </a:ext>
            </a:extLst>
          </p:cNvPr>
          <p:cNvPicPr>
            <a:picLocks noChangeAspect="1"/>
          </p:cNvPicPr>
          <p:nvPr/>
        </p:nvPicPr>
        <p:blipFill>
          <a:blip r:embed="rId3"/>
          <a:stretch>
            <a:fillRect/>
          </a:stretch>
        </p:blipFill>
        <p:spPr>
          <a:xfrm>
            <a:off x="149886" y="2727252"/>
            <a:ext cx="11892228" cy="1991724"/>
          </a:xfrm>
          <a:prstGeom prst="rect">
            <a:avLst/>
          </a:prstGeom>
        </p:spPr>
      </p:pic>
      <p:sp>
        <p:nvSpPr>
          <p:cNvPr id="8" name="文本框 7">
            <a:extLst>
              <a:ext uri="{FF2B5EF4-FFF2-40B4-BE49-F238E27FC236}">
                <a16:creationId xmlns:a16="http://schemas.microsoft.com/office/drawing/2014/main" id="{7D9ED7F7-2324-40EB-8BBA-ED996D9577D6}"/>
              </a:ext>
            </a:extLst>
          </p:cNvPr>
          <p:cNvSpPr txBox="1"/>
          <p:nvPr/>
        </p:nvSpPr>
        <p:spPr>
          <a:xfrm>
            <a:off x="1874584" y="1791365"/>
            <a:ext cx="2147776" cy="369332"/>
          </a:xfrm>
          <a:prstGeom prst="rect">
            <a:avLst/>
          </a:prstGeom>
          <a:noFill/>
        </p:spPr>
        <p:txBody>
          <a:bodyPr wrap="square" rtlCol="0">
            <a:spAutoFit/>
          </a:bodyPr>
          <a:lstStyle/>
          <a:p>
            <a:r>
              <a:rPr lang="zh-CN" altLang="en-US" b="1" dirty="0"/>
              <a:t>修改后：</a:t>
            </a:r>
          </a:p>
        </p:txBody>
      </p:sp>
      <p:sp>
        <p:nvSpPr>
          <p:cNvPr id="9" name="文本框 8">
            <a:extLst>
              <a:ext uri="{FF2B5EF4-FFF2-40B4-BE49-F238E27FC236}">
                <a16:creationId xmlns:a16="http://schemas.microsoft.com/office/drawing/2014/main" id="{4E6DE6A1-BD96-410E-97DC-D4CE5A1A744B}"/>
              </a:ext>
            </a:extLst>
          </p:cNvPr>
          <p:cNvSpPr txBox="1"/>
          <p:nvPr/>
        </p:nvSpPr>
        <p:spPr>
          <a:xfrm>
            <a:off x="1874583" y="1330943"/>
            <a:ext cx="4770766" cy="369332"/>
          </a:xfrm>
          <a:prstGeom prst="rect">
            <a:avLst/>
          </a:prstGeom>
          <a:noFill/>
        </p:spPr>
        <p:txBody>
          <a:bodyPr wrap="square" rtlCol="0">
            <a:spAutoFit/>
          </a:bodyPr>
          <a:lstStyle/>
          <a:p>
            <a:r>
              <a:rPr lang="zh-CN" altLang="en-US" b="1" dirty="0"/>
              <a:t>使用</a:t>
            </a:r>
            <a:r>
              <a:rPr lang="en-US" altLang="zh-CN" b="1" dirty="0"/>
              <a:t>Python</a:t>
            </a:r>
            <a:r>
              <a:rPr lang="zh-CN" altLang="en-US" b="1" dirty="0"/>
              <a:t>代码分析工具</a:t>
            </a:r>
            <a:r>
              <a:rPr lang="en-US" altLang="zh-CN" b="1" dirty="0" err="1"/>
              <a:t>Pylint</a:t>
            </a:r>
            <a:endParaRPr lang="zh-CN" altLang="en-US" b="1" dirty="0"/>
          </a:p>
        </p:txBody>
      </p:sp>
      <p:sp>
        <p:nvSpPr>
          <p:cNvPr id="13" name="Google Shape;140;p20">
            <a:extLst>
              <a:ext uri="{FF2B5EF4-FFF2-40B4-BE49-F238E27FC236}">
                <a16:creationId xmlns:a16="http://schemas.microsoft.com/office/drawing/2014/main" id="{0F8D6C80-1B00-4BA1-8C3D-37969D5C4C1A}"/>
              </a:ext>
            </a:extLst>
          </p:cNvPr>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pPr algn="ctr"/>
            <a:r>
              <a:rPr lang="zh-CN" altLang="en-US" sz="4800" dirty="0">
                <a:solidFill>
                  <a:schemeClr val="tx1"/>
                </a:solidFill>
                <a:latin typeface="+mj-ea"/>
                <a:ea typeface="+mj-ea"/>
              </a:rPr>
              <a:t>桌面检查</a:t>
            </a:r>
          </a:p>
        </p:txBody>
      </p:sp>
    </p:spTree>
    <p:extLst>
      <p:ext uri="{BB962C8B-B14F-4D97-AF65-F5344CB8AC3E}">
        <p14:creationId xmlns:p14="http://schemas.microsoft.com/office/powerpoint/2010/main" val="3081433584"/>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pPr algn="ctr"/>
            <a:r>
              <a:rPr lang="zh-CN" altLang="en-US" sz="4800" dirty="0">
                <a:solidFill>
                  <a:schemeClr val="tx1"/>
                </a:solidFill>
                <a:latin typeface="+mj-ea"/>
                <a:ea typeface="+mj-ea"/>
              </a:rPr>
              <a:t>同事审查和走查</a:t>
            </a:r>
          </a:p>
        </p:txBody>
      </p:sp>
      <p:sp>
        <p:nvSpPr>
          <p:cNvPr id="144" name="Google Shape;144;p20"/>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52</a:t>
            </a:fld>
            <a:endParaRPr kern="0">
              <a:solidFill>
                <a:srgbClr val="0091EA"/>
              </a:solidFill>
            </a:endParaRPr>
          </a:p>
        </p:txBody>
      </p:sp>
      <p:sp>
        <p:nvSpPr>
          <p:cNvPr id="9" name="文本框 8">
            <a:extLst>
              <a:ext uri="{FF2B5EF4-FFF2-40B4-BE49-F238E27FC236}">
                <a16:creationId xmlns:a16="http://schemas.microsoft.com/office/drawing/2014/main" id="{D1700AD4-2465-47D3-967B-100BA91EF69C}"/>
              </a:ext>
            </a:extLst>
          </p:cNvPr>
          <p:cNvSpPr txBox="1"/>
          <p:nvPr/>
        </p:nvSpPr>
        <p:spPr>
          <a:xfrm>
            <a:off x="1874583" y="1330943"/>
            <a:ext cx="4770766" cy="369332"/>
          </a:xfrm>
          <a:prstGeom prst="rect">
            <a:avLst/>
          </a:prstGeom>
          <a:noFill/>
        </p:spPr>
        <p:txBody>
          <a:bodyPr wrap="square" rtlCol="0">
            <a:spAutoFit/>
          </a:bodyPr>
          <a:lstStyle/>
          <a:p>
            <a:r>
              <a:rPr lang="zh-CN" altLang="en-US" b="1" dirty="0"/>
              <a:t>审查报告</a:t>
            </a:r>
          </a:p>
        </p:txBody>
      </p:sp>
      <p:pic>
        <p:nvPicPr>
          <p:cNvPr id="12" name="图片 11">
            <a:extLst>
              <a:ext uri="{FF2B5EF4-FFF2-40B4-BE49-F238E27FC236}">
                <a16:creationId xmlns:a16="http://schemas.microsoft.com/office/drawing/2014/main" id="{3B6254FE-01C8-4681-9910-9EC072A2C015}"/>
              </a:ext>
            </a:extLst>
          </p:cNvPr>
          <p:cNvPicPr>
            <a:picLocks noChangeAspect="1"/>
          </p:cNvPicPr>
          <p:nvPr/>
        </p:nvPicPr>
        <p:blipFill>
          <a:blip r:embed="rId3"/>
          <a:stretch>
            <a:fillRect/>
          </a:stretch>
        </p:blipFill>
        <p:spPr>
          <a:xfrm>
            <a:off x="2151122" y="2072172"/>
            <a:ext cx="8882127" cy="3957666"/>
          </a:xfrm>
          <a:prstGeom prst="rect">
            <a:avLst/>
          </a:prstGeom>
        </p:spPr>
      </p:pic>
    </p:spTree>
    <p:extLst>
      <p:ext uri="{BB962C8B-B14F-4D97-AF65-F5344CB8AC3E}">
        <p14:creationId xmlns:p14="http://schemas.microsoft.com/office/powerpoint/2010/main" val="1867769374"/>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pPr algn="ctr"/>
            <a:r>
              <a:rPr lang="zh-CN" altLang="en-US" sz="4800" dirty="0">
                <a:solidFill>
                  <a:schemeClr val="tx1"/>
                </a:solidFill>
                <a:latin typeface="+mj-ea"/>
                <a:ea typeface="+mj-ea"/>
              </a:rPr>
              <a:t>同事审查和走查</a:t>
            </a:r>
          </a:p>
        </p:txBody>
      </p:sp>
      <p:sp>
        <p:nvSpPr>
          <p:cNvPr id="144" name="Google Shape;144;p20"/>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53</a:t>
            </a:fld>
            <a:endParaRPr kern="0">
              <a:solidFill>
                <a:srgbClr val="0091EA"/>
              </a:solidFill>
            </a:endParaRPr>
          </a:p>
        </p:txBody>
      </p:sp>
      <p:sp>
        <p:nvSpPr>
          <p:cNvPr id="9" name="文本框 8">
            <a:extLst>
              <a:ext uri="{FF2B5EF4-FFF2-40B4-BE49-F238E27FC236}">
                <a16:creationId xmlns:a16="http://schemas.microsoft.com/office/drawing/2014/main" id="{D1700AD4-2465-47D3-967B-100BA91EF69C}"/>
              </a:ext>
            </a:extLst>
          </p:cNvPr>
          <p:cNvSpPr txBox="1"/>
          <p:nvPr/>
        </p:nvSpPr>
        <p:spPr>
          <a:xfrm>
            <a:off x="1874583" y="1330943"/>
            <a:ext cx="4770766" cy="369332"/>
          </a:xfrm>
          <a:prstGeom prst="rect">
            <a:avLst/>
          </a:prstGeom>
          <a:noFill/>
        </p:spPr>
        <p:txBody>
          <a:bodyPr wrap="square" rtlCol="0">
            <a:spAutoFit/>
          </a:bodyPr>
          <a:lstStyle/>
          <a:p>
            <a:r>
              <a:rPr lang="zh-CN" altLang="en-US" b="1" dirty="0"/>
              <a:t>审查报告</a:t>
            </a:r>
          </a:p>
        </p:txBody>
      </p:sp>
      <p:pic>
        <p:nvPicPr>
          <p:cNvPr id="4" name="图片 3">
            <a:extLst>
              <a:ext uri="{FF2B5EF4-FFF2-40B4-BE49-F238E27FC236}">
                <a16:creationId xmlns:a16="http://schemas.microsoft.com/office/drawing/2014/main" id="{53CCCFD6-4FD3-4829-A77B-196038C9CCCE}"/>
              </a:ext>
            </a:extLst>
          </p:cNvPr>
          <p:cNvPicPr>
            <a:picLocks noChangeAspect="1"/>
          </p:cNvPicPr>
          <p:nvPr/>
        </p:nvPicPr>
        <p:blipFill>
          <a:blip r:embed="rId3"/>
          <a:stretch>
            <a:fillRect/>
          </a:stretch>
        </p:blipFill>
        <p:spPr>
          <a:xfrm>
            <a:off x="2204285" y="1944581"/>
            <a:ext cx="8882127" cy="3957666"/>
          </a:xfrm>
          <a:prstGeom prst="rect">
            <a:avLst/>
          </a:prstGeom>
        </p:spPr>
      </p:pic>
    </p:spTree>
    <p:extLst>
      <p:ext uri="{BB962C8B-B14F-4D97-AF65-F5344CB8AC3E}">
        <p14:creationId xmlns:p14="http://schemas.microsoft.com/office/powerpoint/2010/main" val="2060637585"/>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pPr algn="ctr"/>
            <a:r>
              <a:rPr lang="zh-CN" altLang="en-US" sz="4800" dirty="0">
                <a:solidFill>
                  <a:schemeClr val="tx1"/>
                </a:solidFill>
                <a:latin typeface="+mj-ea"/>
                <a:ea typeface="+mj-ea"/>
              </a:rPr>
              <a:t>同事审查和走查</a:t>
            </a:r>
          </a:p>
        </p:txBody>
      </p:sp>
      <p:sp>
        <p:nvSpPr>
          <p:cNvPr id="144" name="Google Shape;144;p20"/>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54</a:t>
            </a:fld>
            <a:endParaRPr kern="0">
              <a:solidFill>
                <a:srgbClr val="0091EA"/>
              </a:solidFill>
            </a:endParaRPr>
          </a:p>
        </p:txBody>
      </p:sp>
      <p:sp>
        <p:nvSpPr>
          <p:cNvPr id="9" name="文本框 8">
            <a:extLst>
              <a:ext uri="{FF2B5EF4-FFF2-40B4-BE49-F238E27FC236}">
                <a16:creationId xmlns:a16="http://schemas.microsoft.com/office/drawing/2014/main" id="{D1700AD4-2465-47D3-967B-100BA91EF69C}"/>
              </a:ext>
            </a:extLst>
          </p:cNvPr>
          <p:cNvSpPr txBox="1"/>
          <p:nvPr/>
        </p:nvSpPr>
        <p:spPr>
          <a:xfrm>
            <a:off x="1874583" y="1330943"/>
            <a:ext cx="4770766" cy="369332"/>
          </a:xfrm>
          <a:prstGeom prst="rect">
            <a:avLst/>
          </a:prstGeom>
          <a:noFill/>
        </p:spPr>
        <p:txBody>
          <a:bodyPr wrap="square" rtlCol="0">
            <a:spAutoFit/>
          </a:bodyPr>
          <a:lstStyle/>
          <a:p>
            <a:r>
              <a:rPr lang="zh-CN" altLang="en-US" b="1" dirty="0"/>
              <a:t>审查报告</a:t>
            </a:r>
          </a:p>
        </p:txBody>
      </p:sp>
      <p:pic>
        <p:nvPicPr>
          <p:cNvPr id="6" name="图片 5">
            <a:extLst>
              <a:ext uri="{FF2B5EF4-FFF2-40B4-BE49-F238E27FC236}">
                <a16:creationId xmlns:a16="http://schemas.microsoft.com/office/drawing/2014/main" id="{A3221271-8330-4998-A124-61548907A8D5}"/>
              </a:ext>
            </a:extLst>
          </p:cNvPr>
          <p:cNvPicPr>
            <a:picLocks noChangeAspect="1"/>
          </p:cNvPicPr>
          <p:nvPr/>
        </p:nvPicPr>
        <p:blipFill>
          <a:blip r:embed="rId3"/>
          <a:stretch>
            <a:fillRect/>
          </a:stretch>
        </p:blipFill>
        <p:spPr>
          <a:xfrm>
            <a:off x="2118909" y="1846399"/>
            <a:ext cx="8156199" cy="5011536"/>
          </a:xfrm>
          <a:prstGeom prst="rect">
            <a:avLst/>
          </a:prstGeom>
        </p:spPr>
      </p:pic>
    </p:spTree>
    <p:extLst>
      <p:ext uri="{BB962C8B-B14F-4D97-AF65-F5344CB8AC3E}">
        <p14:creationId xmlns:p14="http://schemas.microsoft.com/office/powerpoint/2010/main" val="3941396829"/>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prstGeom prst="rect">
            <a:avLst/>
          </a:prstGeom>
        </p:spPr>
        <p:txBody>
          <a:bodyPr spcFirstLastPara="1" vert="horz" wrap="square" lIns="121900" tIns="121900" rIns="121900" bIns="121900" rtlCol="0" anchor="b" anchorCtr="0">
            <a:noAutofit/>
          </a:bodyPr>
          <a:lstStyle/>
          <a:p>
            <a:r>
              <a:rPr lang="en-US" altLang="zh-CN" sz="8000" dirty="0">
                <a:solidFill>
                  <a:schemeClr val="accent4"/>
                </a:solidFill>
              </a:rPr>
              <a:t>4.2.2</a:t>
            </a:r>
            <a:endParaRPr lang="zh-CN" altLang="en-US" sz="8000" dirty="0">
              <a:solidFill>
                <a:schemeClr val="accent4"/>
              </a:solidFill>
            </a:endParaRPr>
          </a:p>
          <a:p>
            <a:r>
              <a:rPr lang="zh-CN" altLang="en-US" dirty="0"/>
              <a:t>动态白盒测试</a:t>
            </a:r>
          </a:p>
        </p:txBody>
      </p:sp>
      <p:sp>
        <p:nvSpPr>
          <p:cNvPr id="98" name="Google Shape;98;p15"/>
          <p:cNvSpPr txBox="1">
            <a:spLocks noGrp="1"/>
          </p:cNvSpPr>
          <p:nvPr>
            <p:ph type="subTitle" idx="1"/>
          </p:nvPr>
        </p:nvSpPr>
        <p:spPr>
          <a:prstGeom prst="rect">
            <a:avLst/>
          </a:prstGeom>
        </p:spPr>
        <p:txBody>
          <a:bodyPr spcFirstLastPara="1" vert="horz" wrap="square" lIns="121900" tIns="121900" rIns="121900" bIns="121900" rtlCol="0" anchor="t" anchorCtr="0">
            <a:noAutofit/>
          </a:bodyPr>
          <a:lstStyle/>
          <a:p>
            <a:pPr marL="0" indent="0"/>
            <a:endParaRPr dirty="0"/>
          </a:p>
        </p:txBody>
      </p:sp>
      <p:sp>
        <p:nvSpPr>
          <p:cNvPr id="99" name="Google Shape;99;p15"/>
          <p:cNvSpPr txBox="1">
            <a:spLocks noGrp="1"/>
          </p:cNvSpPr>
          <p:nvPr>
            <p:ph type="sldNum" idx="4294967295"/>
          </p:nvPr>
        </p:nvSpPr>
        <p:spPr>
          <a:xfrm>
            <a:off x="11460163" y="6332538"/>
            <a:ext cx="731837" cy="525462"/>
          </a:xfrm>
          <a:prstGeom prst="rect">
            <a:avLst/>
          </a:prstGeom>
        </p:spPr>
        <p:txBody>
          <a:bodyPr spcFirstLastPara="1" vert="horz" wrap="square" lIns="121900" tIns="121900" rIns="121900" bIns="121900" rtlCol="0" anchor="t" anchorCtr="0">
            <a:noAutofit/>
          </a:bodyPr>
          <a:lstStyle/>
          <a:p>
            <a:endParaRPr dirty="0"/>
          </a:p>
        </p:txBody>
      </p:sp>
    </p:spTree>
    <p:extLst>
      <p:ext uri="{BB962C8B-B14F-4D97-AF65-F5344CB8AC3E}">
        <p14:creationId xmlns:p14="http://schemas.microsoft.com/office/powerpoint/2010/main" val="835731305"/>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pPr algn="ctr"/>
            <a:r>
              <a:rPr lang="zh-CN" altLang="en-US" sz="4800" dirty="0">
                <a:solidFill>
                  <a:schemeClr val="tx1"/>
                </a:solidFill>
                <a:latin typeface="+mj-ea"/>
                <a:ea typeface="+mj-ea"/>
              </a:rPr>
              <a:t>测试基本路径</a:t>
            </a:r>
          </a:p>
        </p:txBody>
      </p:sp>
      <p:sp>
        <p:nvSpPr>
          <p:cNvPr id="144" name="Google Shape;144;p20"/>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56</a:t>
            </a:fld>
            <a:endParaRPr kern="0">
              <a:solidFill>
                <a:srgbClr val="0091EA"/>
              </a:solidFill>
            </a:endParaRPr>
          </a:p>
        </p:txBody>
      </p:sp>
      <p:sp>
        <p:nvSpPr>
          <p:cNvPr id="9" name="文本框 8">
            <a:extLst>
              <a:ext uri="{FF2B5EF4-FFF2-40B4-BE49-F238E27FC236}">
                <a16:creationId xmlns:a16="http://schemas.microsoft.com/office/drawing/2014/main" id="{D1700AD4-2465-47D3-967B-100BA91EF69C}"/>
              </a:ext>
            </a:extLst>
          </p:cNvPr>
          <p:cNvSpPr txBox="1"/>
          <p:nvPr/>
        </p:nvSpPr>
        <p:spPr>
          <a:xfrm>
            <a:off x="2443425" y="2088115"/>
            <a:ext cx="4770766" cy="369332"/>
          </a:xfrm>
          <a:prstGeom prst="rect">
            <a:avLst/>
          </a:prstGeom>
          <a:noFill/>
        </p:spPr>
        <p:txBody>
          <a:bodyPr wrap="square" rtlCol="0">
            <a:spAutoFit/>
          </a:bodyPr>
          <a:lstStyle/>
          <a:p>
            <a:r>
              <a:rPr lang="zh-CN" altLang="en-US" b="1" dirty="0"/>
              <a:t>控制流图：</a:t>
            </a:r>
          </a:p>
        </p:txBody>
      </p:sp>
      <p:sp>
        <p:nvSpPr>
          <p:cNvPr id="7" name="文本框 6">
            <a:extLst>
              <a:ext uri="{FF2B5EF4-FFF2-40B4-BE49-F238E27FC236}">
                <a16:creationId xmlns:a16="http://schemas.microsoft.com/office/drawing/2014/main" id="{C6E9F278-9532-4E17-8641-4F82EAC60FAC}"/>
              </a:ext>
            </a:extLst>
          </p:cNvPr>
          <p:cNvSpPr txBox="1"/>
          <p:nvPr/>
        </p:nvSpPr>
        <p:spPr>
          <a:xfrm>
            <a:off x="1954327" y="1335981"/>
            <a:ext cx="4770766" cy="369332"/>
          </a:xfrm>
          <a:prstGeom prst="rect">
            <a:avLst/>
          </a:prstGeom>
          <a:noFill/>
        </p:spPr>
        <p:txBody>
          <a:bodyPr wrap="square" rtlCol="0">
            <a:spAutoFit/>
          </a:bodyPr>
          <a:lstStyle/>
          <a:p>
            <a:r>
              <a:rPr lang="zh-CN" altLang="en-US" b="1" dirty="0"/>
              <a:t>登录界面</a:t>
            </a:r>
          </a:p>
        </p:txBody>
      </p:sp>
      <p:pic>
        <p:nvPicPr>
          <p:cNvPr id="10" name="图片 9">
            <a:extLst>
              <a:ext uri="{FF2B5EF4-FFF2-40B4-BE49-F238E27FC236}">
                <a16:creationId xmlns:a16="http://schemas.microsoft.com/office/drawing/2014/main" id="{E3A0C808-C537-412F-89E0-A67BC82A4FE5}"/>
              </a:ext>
            </a:extLst>
          </p:cNvPr>
          <p:cNvPicPr>
            <a:picLocks noChangeAspect="1"/>
          </p:cNvPicPr>
          <p:nvPr/>
        </p:nvPicPr>
        <p:blipFill>
          <a:blip r:embed="rId3"/>
          <a:stretch>
            <a:fillRect/>
          </a:stretch>
        </p:blipFill>
        <p:spPr>
          <a:xfrm>
            <a:off x="4154391" y="1610440"/>
            <a:ext cx="3883217" cy="5247495"/>
          </a:xfrm>
          <a:prstGeom prst="rect">
            <a:avLst/>
          </a:prstGeom>
        </p:spPr>
      </p:pic>
    </p:spTree>
    <p:extLst>
      <p:ext uri="{BB962C8B-B14F-4D97-AF65-F5344CB8AC3E}">
        <p14:creationId xmlns:p14="http://schemas.microsoft.com/office/powerpoint/2010/main" val="1511909763"/>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pPr algn="ctr"/>
            <a:r>
              <a:rPr lang="zh-CN" altLang="en-US" sz="4800" dirty="0">
                <a:solidFill>
                  <a:schemeClr val="tx1"/>
                </a:solidFill>
                <a:latin typeface="+mj-ea"/>
                <a:ea typeface="+mj-ea"/>
              </a:rPr>
              <a:t>测试基本路径</a:t>
            </a:r>
          </a:p>
        </p:txBody>
      </p:sp>
      <p:sp>
        <p:nvSpPr>
          <p:cNvPr id="144" name="Google Shape;144;p20"/>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57</a:t>
            </a:fld>
            <a:endParaRPr kern="0">
              <a:solidFill>
                <a:srgbClr val="0091EA"/>
              </a:solidFill>
            </a:endParaRPr>
          </a:p>
        </p:txBody>
      </p:sp>
      <p:sp>
        <p:nvSpPr>
          <p:cNvPr id="9" name="文本框 8">
            <a:extLst>
              <a:ext uri="{FF2B5EF4-FFF2-40B4-BE49-F238E27FC236}">
                <a16:creationId xmlns:a16="http://schemas.microsoft.com/office/drawing/2014/main" id="{D1700AD4-2465-47D3-967B-100BA91EF69C}"/>
              </a:ext>
            </a:extLst>
          </p:cNvPr>
          <p:cNvSpPr txBox="1"/>
          <p:nvPr/>
        </p:nvSpPr>
        <p:spPr>
          <a:xfrm>
            <a:off x="2443425" y="2088115"/>
            <a:ext cx="4770766" cy="369332"/>
          </a:xfrm>
          <a:prstGeom prst="rect">
            <a:avLst/>
          </a:prstGeom>
          <a:noFill/>
        </p:spPr>
        <p:txBody>
          <a:bodyPr wrap="square" rtlCol="0">
            <a:spAutoFit/>
          </a:bodyPr>
          <a:lstStyle/>
          <a:p>
            <a:r>
              <a:rPr lang="zh-CN" altLang="en-US" b="1" dirty="0"/>
              <a:t>控制流图：</a:t>
            </a:r>
          </a:p>
        </p:txBody>
      </p:sp>
      <p:sp>
        <p:nvSpPr>
          <p:cNvPr id="7" name="文本框 6">
            <a:extLst>
              <a:ext uri="{FF2B5EF4-FFF2-40B4-BE49-F238E27FC236}">
                <a16:creationId xmlns:a16="http://schemas.microsoft.com/office/drawing/2014/main" id="{C6E9F278-9532-4E17-8641-4F82EAC60FAC}"/>
              </a:ext>
            </a:extLst>
          </p:cNvPr>
          <p:cNvSpPr txBox="1"/>
          <p:nvPr/>
        </p:nvSpPr>
        <p:spPr>
          <a:xfrm>
            <a:off x="1954327" y="1335981"/>
            <a:ext cx="4770766" cy="369332"/>
          </a:xfrm>
          <a:prstGeom prst="rect">
            <a:avLst/>
          </a:prstGeom>
          <a:noFill/>
        </p:spPr>
        <p:txBody>
          <a:bodyPr wrap="square" rtlCol="0">
            <a:spAutoFit/>
          </a:bodyPr>
          <a:lstStyle/>
          <a:p>
            <a:r>
              <a:rPr lang="zh-CN" altLang="en-US" b="1" dirty="0"/>
              <a:t>登录界面</a:t>
            </a:r>
          </a:p>
        </p:txBody>
      </p:sp>
      <p:sp>
        <p:nvSpPr>
          <p:cNvPr id="8" name="文本框 7">
            <a:extLst>
              <a:ext uri="{FF2B5EF4-FFF2-40B4-BE49-F238E27FC236}">
                <a16:creationId xmlns:a16="http://schemas.microsoft.com/office/drawing/2014/main" id="{95CAADDE-3F6A-4C20-8F16-6BDF4F485566}"/>
              </a:ext>
            </a:extLst>
          </p:cNvPr>
          <p:cNvSpPr txBox="1"/>
          <p:nvPr/>
        </p:nvSpPr>
        <p:spPr>
          <a:xfrm>
            <a:off x="2443425" y="2724979"/>
            <a:ext cx="4770766" cy="369332"/>
          </a:xfrm>
          <a:prstGeom prst="rect">
            <a:avLst/>
          </a:prstGeom>
          <a:noFill/>
        </p:spPr>
        <p:txBody>
          <a:bodyPr wrap="square" rtlCol="0">
            <a:spAutoFit/>
          </a:bodyPr>
          <a:lstStyle/>
          <a:p>
            <a:r>
              <a:rPr lang="zh-CN" altLang="en-US" b="1" dirty="0"/>
              <a:t>环形复杂度：</a:t>
            </a:r>
            <a:r>
              <a:rPr lang="en-GB" altLang="zh-CN" b="1" dirty="0"/>
              <a:t>V(G)=9</a:t>
            </a:r>
            <a:endParaRPr lang="zh-CN" altLang="en-US" b="1" dirty="0"/>
          </a:p>
        </p:txBody>
      </p:sp>
      <p:pic>
        <p:nvPicPr>
          <p:cNvPr id="12" name="图片 11">
            <a:extLst>
              <a:ext uri="{FF2B5EF4-FFF2-40B4-BE49-F238E27FC236}">
                <a16:creationId xmlns:a16="http://schemas.microsoft.com/office/drawing/2014/main" id="{473BA5EB-1314-43A0-846A-4BCEE59DA19F}"/>
              </a:ext>
            </a:extLst>
          </p:cNvPr>
          <p:cNvPicPr>
            <a:picLocks noChangeAspect="1"/>
          </p:cNvPicPr>
          <p:nvPr/>
        </p:nvPicPr>
        <p:blipFill>
          <a:blip r:embed="rId3"/>
          <a:stretch>
            <a:fillRect/>
          </a:stretch>
        </p:blipFill>
        <p:spPr>
          <a:xfrm>
            <a:off x="8130703" y="1520647"/>
            <a:ext cx="3883217" cy="5247495"/>
          </a:xfrm>
          <a:prstGeom prst="rect">
            <a:avLst/>
          </a:prstGeom>
        </p:spPr>
      </p:pic>
    </p:spTree>
    <p:extLst>
      <p:ext uri="{BB962C8B-B14F-4D97-AF65-F5344CB8AC3E}">
        <p14:creationId xmlns:p14="http://schemas.microsoft.com/office/powerpoint/2010/main" val="2432965405"/>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pPr algn="ctr"/>
            <a:r>
              <a:rPr lang="zh-CN" altLang="en-US" sz="4800" dirty="0">
                <a:solidFill>
                  <a:schemeClr val="tx1"/>
                </a:solidFill>
                <a:latin typeface="+mj-ea"/>
                <a:ea typeface="+mj-ea"/>
              </a:rPr>
              <a:t>测试基本路径</a:t>
            </a:r>
          </a:p>
        </p:txBody>
      </p:sp>
      <p:sp>
        <p:nvSpPr>
          <p:cNvPr id="144" name="Google Shape;144;p20"/>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58</a:t>
            </a:fld>
            <a:endParaRPr kern="0">
              <a:solidFill>
                <a:srgbClr val="0091EA"/>
              </a:solidFill>
            </a:endParaRPr>
          </a:p>
        </p:txBody>
      </p:sp>
      <p:sp>
        <p:nvSpPr>
          <p:cNvPr id="9" name="文本框 8">
            <a:extLst>
              <a:ext uri="{FF2B5EF4-FFF2-40B4-BE49-F238E27FC236}">
                <a16:creationId xmlns:a16="http://schemas.microsoft.com/office/drawing/2014/main" id="{D1700AD4-2465-47D3-967B-100BA91EF69C}"/>
              </a:ext>
            </a:extLst>
          </p:cNvPr>
          <p:cNvSpPr txBox="1"/>
          <p:nvPr/>
        </p:nvSpPr>
        <p:spPr>
          <a:xfrm>
            <a:off x="2443425" y="2088115"/>
            <a:ext cx="4770766" cy="369332"/>
          </a:xfrm>
          <a:prstGeom prst="rect">
            <a:avLst/>
          </a:prstGeom>
          <a:noFill/>
        </p:spPr>
        <p:txBody>
          <a:bodyPr wrap="square" rtlCol="0">
            <a:spAutoFit/>
          </a:bodyPr>
          <a:lstStyle/>
          <a:p>
            <a:r>
              <a:rPr lang="zh-CN" altLang="en-US" b="1" dirty="0"/>
              <a:t>控制流图：</a:t>
            </a:r>
          </a:p>
        </p:txBody>
      </p:sp>
      <p:sp>
        <p:nvSpPr>
          <p:cNvPr id="7" name="文本框 6">
            <a:extLst>
              <a:ext uri="{FF2B5EF4-FFF2-40B4-BE49-F238E27FC236}">
                <a16:creationId xmlns:a16="http://schemas.microsoft.com/office/drawing/2014/main" id="{C6E9F278-9532-4E17-8641-4F82EAC60FAC}"/>
              </a:ext>
            </a:extLst>
          </p:cNvPr>
          <p:cNvSpPr txBox="1"/>
          <p:nvPr/>
        </p:nvSpPr>
        <p:spPr>
          <a:xfrm>
            <a:off x="1954327" y="1335981"/>
            <a:ext cx="4770766" cy="369332"/>
          </a:xfrm>
          <a:prstGeom prst="rect">
            <a:avLst/>
          </a:prstGeom>
          <a:noFill/>
        </p:spPr>
        <p:txBody>
          <a:bodyPr wrap="square" rtlCol="0">
            <a:spAutoFit/>
          </a:bodyPr>
          <a:lstStyle/>
          <a:p>
            <a:r>
              <a:rPr lang="zh-CN" altLang="en-US" b="1" dirty="0"/>
              <a:t>登录界面</a:t>
            </a:r>
          </a:p>
        </p:txBody>
      </p:sp>
      <p:sp>
        <p:nvSpPr>
          <p:cNvPr id="8" name="文本框 7">
            <a:extLst>
              <a:ext uri="{FF2B5EF4-FFF2-40B4-BE49-F238E27FC236}">
                <a16:creationId xmlns:a16="http://schemas.microsoft.com/office/drawing/2014/main" id="{95CAADDE-3F6A-4C20-8F16-6BDF4F485566}"/>
              </a:ext>
            </a:extLst>
          </p:cNvPr>
          <p:cNvSpPr txBox="1"/>
          <p:nvPr/>
        </p:nvSpPr>
        <p:spPr>
          <a:xfrm>
            <a:off x="2443425" y="2724979"/>
            <a:ext cx="4770766" cy="369332"/>
          </a:xfrm>
          <a:prstGeom prst="rect">
            <a:avLst/>
          </a:prstGeom>
          <a:noFill/>
        </p:spPr>
        <p:txBody>
          <a:bodyPr wrap="square" rtlCol="0">
            <a:spAutoFit/>
          </a:bodyPr>
          <a:lstStyle/>
          <a:p>
            <a:r>
              <a:rPr lang="zh-CN" altLang="en-US" b="1" dirty="0"/>
              <a:t>环形复杂度：</a:t>
            </a:r>
            <a:r>
              <a:rPr lang="en-GB" altLang="zh-CN" b="1" dirty="0"/>
              <a:t>V(G)=9</a:t>
            </a:r>
            <a:endParaRPr lang="zh-CN" altLang="en-US" b="1" dirty="0"/>
          </a:p>
        </p:txBody>
      </p:sp>
      <p:sp>
        <p:nvSpPr>
          <p:cNvPr id="10" name="文本框 9">
            <a:extLst>
              <a:ext uri="{FF2B5EF4-FFF2-40B4-BE49-F238E27FC236}">
                <a16:creationId xmlns:a16="http://schemas.microsoft.com/office/drawing/2014/main" id="{D7733A74-DA88-4745-9002-4A4813EA05F7}"/>
              </a:ext>
            </a:extLst>
          </p:cNvPr>
          <p:cNvSpPr txBox="1"/>
          <p:nvPr/>
        </p:nvSpPr>
        <p:spPr>
          <a:xfrm>
            <a:off x="2443425" y="3763690"/>
            <a:ext cx="5835793" cy="2585323"/>
          </a:xfrm>
          <a:prstGeom prst="rect">
            <a:avLst/>
          </a:prstGeom>
          <a:noFill/>
        </p:spPr>
        <p:txBody>
          <a:bodyPr wrap="square" rtlCol="0">
            <a:spAutoFit/>
          </a:bodyPr>
          <a:lstStyle/>
          <a:p>
            <a:pPr algn="l"/>
            <a:r>
              <a:rPr lang="zh-CN" altLang="zh-CN" sz="1800" kern="100" dirty="0">
                <a:effectLst/>
                <a:latin typeface="Arial" panose="020B0604020202020204" pitchFamily="34" charset="0"/>
                <a:ea typeface="等线" panose="02010600030101010101" pitchFamily="2" charset="-122"/>
                <a:cs typeface="Arial" panose="020B0604020202020204" pitchFamily="34" charset="0"/>
              </a:rPr>
              <a:t>路径</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1: 1</a:t>
            </a:r>
            <a:r>
              <a:rPr lang="zh-CN" altLang="zh-CN" sz="1800" kern="100" dirty="0">
                <a:effectLst/>
                <a:latin typeface="Arial" panose="020B0604020202020204" pitchFamily="34" charset="0"/>
                <a:ea typeface="等线" panose="02010600030101010101" pitchFamily="2" charset="-122"/>
                <a:cs typeface="Arial" panose="020B0604020202020204" pitchFamily="34" charset="0"/>
              </a:rPr>
              <a:t>→</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14</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1800" kern="100" dirty="0">
                <a:effectLst/>
                <a:latin typeface="Arial" panose="020B0604020202020204" pitchFamily="34" charset="0"/>
                <a:ea typeface="等线" panose="02010600030101010101" pitchFamily="2" charset="-122"/>
                <a:cs typeface="Arial" panose="020B0604020202020204" pitchFamily="34" charset="0"/>
              </a:rPr>
              <a:t>路径</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2: 1</a:t>
            </a:r>
            <a:r>
              <a:rPr lang="zh-CN" altLang="zh-CN" sz="1800" kern="100" dirty="0">
                <a:effectLst/>
                <a:latin typeface="Arial" panose="020B0604020202020204" pitchFamily="34" charset="0"/>
                <a:ea typeface="等线" panose="02010600030101010101" pitchFamily="2" charset="-122"/>
                <a:cs typeface="Arial" panose="020B0604020202020204" pitchFamily="34" charset="0"/>
              </a:rPr>
              <a:t>→</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2</a:t>
            </a:r>
            <a:r>
              <a:rPr lang="zh-CN" altLang="zh-CN" sz="1800" kern="100" dirty="0">
                <a:effectLst/>
                <a:latin typeface="Arial" panose="020B0604020202020204" pitchFamily="34" charset="0"/>
                <a:ea typeface="等线" panose="02010600030101010101" pitchFamily="2" charset="-122"/>
                <a:cs typeface="Arial" panose="020B0604020202020204" pitchFamily="34" charset="0"/>
              </a:rPr>
              <a:t>→</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3</a:t>
            </a:r>
            <a:r>
              <a:rPr lang="zh-CN" altLang="zh-CN" sz="1800" kern="100" dirty="0">
                <a:effectLst/>
                <a:latin typeface="Arial" panose="020B0604020202020204" pitchFamily="34" charset="0"/>
                <a:ea typeface="等线" panose="02010600030101010101" pitchFamily="2" charset="-122"/>
                <a:cs typeface="Arial" panose="020B0604020202020204" pitchFamily="34" charset="0"/>
              </a:rPr>
              <a:t>→</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14</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1800" kern="100" dirty="0">
                <a:effectLst/>
                <a:latin typeface="Arial" panose="020B0604020202020204" pitchFamily="34" charset="0"/>
                <a:ea typeface="等线" panose="02010600030101010101" pitchFamily="2" charset="-122"/>
                <a:cs typeface="Arial" panose="020B0604020202020204" pitchFamily="34" charset="0"/>
              </a:rPr>
              <a:t>路径</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3: 1→2→3→4</a:t>
            </a:r>
            <a:r>
              <a:rPr lang="zh-CN" altLang="zh-CN" sz="1800" kern="100" dirty="0">
                <a:effectLst/>
                <a:latin typeface="Arial" panose="020B0604020202020204" pitchFamily="34" charset="0"/>
                <a:ea typeface="等线" panose="02010600030101010101" pitchFamily="2" charset="-122"/>
                <a:cs typeface="Arial" panose="020B0604020202020204" pitchFamily="34" charset="0"/>
              </a:rPr>
              <a:t>→</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14</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1800" kern="100" dirty="0">
                <a:effectLst/>
                <a:latin typeface="Arial" panose="020B0604020202020204" pitchFamily="34" charset="0"/>
                <a:ea typeface="等线" panose="02010600030101010101" pitchFamily="2" charset="-122"/>
                <a:cs typeface="Arial" panose="020B0604020202020204" pitchFamily="34" charset="0"/>
              </a:rPr>
              <a:t>路径</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4: 1→2→3→4→5</a:t>
            </a:r>
            <a:r>
              <a:rPr lang="zh-CN" altLang="zh-CN" sz="1800" kern="100" dirty="0">
                <a:effectLst/>
                <a:latin typeface="Arial" panose="020B0604020202020204" pitchFamily="34" charset="0"/>
                <a:ea typeface="等线" panose="02010600030101010101" pitchFamily="2" charset="-122"/>
                <a:cs typeface="Arial" panose="020B0604020202020204" pitchFamily="34" charset="0"/>
              </a:rPr>
              <a:t>→</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14</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1800" kern="100" dirty="0">
                <a:effectLst/>
                <a:latin typeface="Arial" panose="020B0604020202020204" pitchFamily="34" charset="0"/>
                <a:ea typeface="等线" panose="02010600030101010101" pitchFamily="2" charset="-122"/>
                <a:cs typeface="Arial" panose="020B0604020202020204" pitchFamily="34" charset="0"/>
              </a:rPr>
              <a:t>路径</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5: 1→2→3→4→5→6</a:t>
            </a:r>
            <a:r>
              <a:rPr lang="zh-CN" altLang="zh-CN" sz="1800" kern="100" dirty="0">
                <a:effectLst/>
                <a:latin typeface="Arial" panose="020B0604020202020204" pitchFamily="34" charset="0"/>
                <a:ea typeface="等线" panose="02010600030101010101" pitchFamily="2" charset="-122"/>
                <a:cs typeface="Arial" panose="020B0604020202020204" pitchFamily="34" charset="0"/>
              </a:rPr>
              <a:t>→</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14</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1800" kern="100" dirty="0">
                <a:effectLst/>
                <a:latin typeface="Arial" panose="020B0604020202020204" pitchFamily="34" charset="0"/>
                <a:ea typeface="等线" panose="02010600030101010101" pitchFamily="2" charset="-122"/>
                <a:cs typeface="Arial" panose="020B0604020202020204" pitchFamily="34" charset="0"/>
              </a:rPr>
              <a:t>路径</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6: 1→2→3→4→5→6→7</a:t>
            </a:r>
            <a:r>
              <a:rPr lang="zh-CN" altLang="zh-CN" sz="1800" kern="100" dirty="0">
                <a:effectLst/>
                <a:latin typeface="Arial" panose="020B0604020202020204" pitchFamily="34" charset="0"/>
                <a:ea typeface="等线" panose="02010600030101010101" pitchFamily="2" charset="-122"/>
                <a:cs typeface="Arial" panose="020B0604020202020204" pitchFamily="34" charset="0"/>
              </a:rPr>
              <a:t>→</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14</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1800" kern="100" dirty="0">
                <a:effectLst/>
                <a:latin typeface="Arial" panose="020B0604020202020204" pitchFamily="34" charset="0"/>
                <a:ea typeface="等线" panose="02010600030101010101" pitchFamily="2" charset="-122"/>
                <a:cs typeface="Arial" panose="020B0604020202020204" pitchFamily="34" charset="0"/>
              </a:rPr>
              <a:t>路径</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7: 1→2→3→4→5→6→7→8</a:t>
            </a:r>
            <a:r>
              <a:rPr lang="zh-CN" altLang="zh-CN" sz="1800" kern="100" dirty="0">
                <a:effectLst/>
                <a:latin typeface="Arial" panose="020B0604020202020204" pitchFamily="34" charset="0"/>
                <a:ea typeface="等线" panose="02010600030101010101" pitchFamily="2" charset="-122"/>
                <a:cs typeface="Arial" panose="020B0604020202020204" pitchFamily="34" charset="0"/>
              </a:rPr>
              <a:t>→</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9</a:t>
            </a:r>
            <a:r>
              <a:rPr lang="zh-CN" altLang="zh-CN" sz="1800" kern="100" dirty="0">
                <a:effectLst/>
                <a:latin typeface="Arial" panose="020B0604020202020204" pitchFamily="34" charset="0"/>
                <a:ea typeface="等线" panose="02010600030101010101" pitchFamily="2" charset="-122"/>
                <a:cs typeface="Arial" panose="020B0604020202020204" pitchFamily="34" charset="0"/>
              </a:rPr>
              <a:t>→</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10</a:t>
            </a:r>
            <a:r>
              <a:rPr lang="zh-CN" altLang="zh-CN" sz="1800" kern="100" dirty="0">
                <a:effectLst/>
                <a:latin typeface="Arial" panose="020B0604020202020204" pitchFamily="34" charset="0"/>
                <a:ea typeface="等线" panose="02010600030101010101" pitchFamily="2" charset="-122"/>
                <a:cs typeface="Arial" panose="020B0604020202020204" pitchFamily="34" charset="0"/>
              </a:rPr>
              <a:t>→</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14</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1800" kern="100" dirty="0">
                <a:effectLst/>
                <a:latin typeface="Arial" panose="020B0604020202020204" pitchFamily="34" charset="0"/>
                <a:ea typeface="等线" panose="02010600030101010101" pitchFamily="2" charset="-122"/>
                <a:cs typeface="Arial" panose="020B0604020202020204" pitchFamily="34" charset="0"/>
              </a:rPr>
              <a:t>路径</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8: 1→2→3→4→5→6→7→8→9→11</a:t>
            </a:r>
            <a:r>
              <a:rPr lang="zh-CN" altLang="zh-CN" sz="1800" kern="100" dirty="0">
                <a:effectLst/>
                <a:latin typeface="Arial" panose="020B0604020202020204" pitchFamily="34" charset="0"/>
                <a:ea typeface="等线" panose="02010600030101010101" pitchFamily="2" charset="-122"/>
                <a:cs typeface="Arial" panose="020B0604020202020204" pitchFamily="34" charset="0"/>
              </a:rPr>
              <a:t>→</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12</a:t>
            </a:r>
            <a:r>
              <a:rPr lang="zh-CN" altLang="zh-CN" sz="1800" kern="100" dirty="0">
                <a:effectLst/>
                <a:latin typeface="Arial" panose="020B0604020202020204" pitchFamily="34" charset="0"/>
                <a:ea typeface="等线" panose="02010600030101010101" pitchFamily="2" charset="-122"/>
                <a:cs typeface="Arial" panose="020B0604020202020204" pitchFamily="34" charset="0"/>
              </a:rPr>
              <a:t>→</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14</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1800" kern="100" dirty="0">
                <a:effectLst/>
                <a:latin typeface="Arial" panose="020B0604020202020204" pitchFamily="34" charset="0"/>
                <a:ea typeface="等线" panose="02010600030101010101" pitchFamily="2" charset="-122"/>
                <a:cs typeface="Arial" panose="020B0604020202020204" pitchFamily="34" charset="0"/>
              </a:rPr>
              <a:t>路径</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9: 1→2→3→4→5→6→7→8→9→11→12→13</a:t>
            </a:r>
            <a:r>
              <a:rPr lang="zh-CN" altLang="zh-CN" sz="1800" kern="100" dirty="0">
                <a:effectLst/>
                <a:latin typeface="Arial" panose="020B0604020202020204" pitchFamily="34" charset="0"/>
                <a:ea typeface="等线" panose="02010600030101010101" pitchFamily="2" charset="-122"/>
                <a:cs typeface="Arial" panose="020B0604020202020204" pitchFamily="34" charset="0"/>
              </a:rPr>
              <a:t>→</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14</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1" name="图片 10">
            <a:extLst>
              <a:ext uri="{FF2B5EF4-FFF2-40B4-BE49-F238E27FC236}">
                <a16:creationId xmlns:a16="http://schemas.microsoft.com/office/drawing/2014/main" id="{E8E5D714-E9AF-406B-9671-1CBA765D3203}"/>
              </a:ext>
            </a:extLst>
          </p:cNvPr>
          <p:cNvPicPr>
            <a:picLocks noChangeAspect="1"/>
          </p:cNvPicPr>
          <p:nvPr/>
        </p:nvPicPr>
        <p:blipFill>
          <a:blip r:embed="rId3"/>
          <a:stretch>
            <a:fillRect/>
          </a:stretch>
        </p:blipFill>
        <p:spPr>
          <a:xfrm>
            <a:off x="8130703" y="1520647"/>
            <a:ext cx="3883217" cy="5247495"/>
          </a:xfrm>
          <a:prstGeom prst="rect">
            <a:avLst/>
          </a:prstGeom>
        </p:spPr>
      </p:pic>
      <p:sp>
        <p:nvSpPr>
          <p:cNvPr id="12" name="文本框 11">
            <a:extLst>
              <a:ext uri="{FF2B5EF4-FFF2-40B4-BE49-F238E27FC236}">
                <a16:creationId xmlns:a16="http://schemas.microsoft.com/office/drawing/2014/main" id="{549BC1E8-9384-4C42-9DFA-B1A7FCCA0D72}"/>
              </a:ext>
            </a:extLst>
          </p:cNvPr>
          <p:cNvSpPr txBox="1"/>
          <p:nvPr/>
        </p:nvSpPr>
        <p:spPr>
          <a:xfrm>
            <a:off x="2443425" y="3251291"/>
            <a:ext cx="4770766" cy="369332"/>
          </a:xfrm>
          <a:prstGeom prst="rect">
            <a:avLst/>
          </a:prstGeom>
          <a:noFill/>
        </p:spPr>
        <p:txBody>
          <a:bodyPr wrap="square" rtlCol="0">
            <a:spAutoFit/>
          </a:bodyPr>
          <a:lstStyle/>
          <a:p>
            <a:r>
              <a:rPr lang="zh-CN" altLang="en-US" b="1" dirty="0"/>
              <a:t>导出独立路径：</a:t>
            </a:r>
          </a:p>
        </p:txBody>
      </p:sp>
    </p:spTree>
    <p:extLst>
      <p:ext uri="{BB962C8B-B14F-4D97-AF65-F5344CB8AC3E}">
        <p14:creationId xmlns:p14="http://schemas.microsoft.com/office/powerpoint/2010/main" val="2253216269"/>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pPr algn="ctr"/>
            <a:r>
              <a:rPr lang="zh-CN" altLang="en-US" sz="4800" dirty="0">
                <a:solidFill>
                  <a:schemeClr val="tx1"/>
                </a:solidFill>
                <a:latin typeface="+mj-ea"/>
                <a:ea typeface="+mj-ea"/>
              </a:rPr>
              <a:t>测试基本路径</a:t>
            </a:r>
          </a:p>
        </p:txBody>
      </p:sp>
      <p:sp>
        <p:nvSpPr>
          <p:cNvPr id="144" name="Google Shape;144;p20"/>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59</a:t>
            </a:fld>
            <a:endParaRPr kern="0">
              <a:solidFill>
                <a:srgbClr val="0091EA"/>
              </a:solidFill>
            </a:endParaRPr>
          </a:p>
        </p:txBody>
      </p:sp>
      <p:sp>
        <p:nvSpPr>
          <p:cNvPr id="7" name="文本框 6">
            <a:extLst>
              <a:ext uri="{FF2B5EF4-FFF2-40B4-BE49-F238E27FC236}">
                <a16:creationId xmlns:a16="http://schemas.microsoft.com/office/drawing/2014/main" id="{C6E9F278-9532-4E17-8641-4F82EAC60FAC}"/>
              </a:ext>
            </a:extLst>
          </p:cNvPr>
          <p:cNvSpPr txBox="1"/>
          <p:nvPr/>
        </p:nvSpPr>
        <p:spPr>
          <a:xfrm>
            <a:off x="1954327" y="1335981"/>
            <a:ext cx="4770766" cy="369332"/>
          </a:xfrm>
          <a:prstGeom prst="rect">
            <a:avLst/>
          </a:prstGeom>
          <a:noFill/>
        </p:spPr>
        <p:txBody>
          <a:bodyPr wrap="square" rtlCol="0">
            <a:spAutoFit/>
          </a:bodyPr>
          <a:lstStyle/>
          <a:p>
            <a:r>
              <a:rPr lang="zh-CN" altLang="en-US" b="1" dirty="0"/>
              <a:t>登录界面</a:t>
            </a:r>
          </a:p>
        </p:txBody>
      </p:sp>
      <p:graphicFrame>
        <p:nvGraphicFramePr>
          <p:cNvPr id="4" name="表格 3">
            <a:extLst>
              <a:ext uri="{FF2B5EF4-FFF2-40B4-BE49-F238E27FC236}">
                <a16:creationId xmlns:a16="http://schemas.microsoft.com/office/drawing/2014/main" id="{AD78A6C2-7770-458C-A022-B7D8B1D75E1B}"/>
              </a:ext>
            </a:extLst>
          </p:cNvPr>
          <p:cNvGraphicFramePr>
            <a:graphicFrameLocks noGrp="1"/>
          </p:cNvGraphicFramePr>
          <p:nvPr>
            <p:extLst>
              <p:ext uri="{D42A27DB-BD31-4B8C-83A1-F6EECF244321}">
                <p14:modId xmlns:p14="http://schemas.microsoft.com/office/powerpoint/2010/main" val="28631540"/>
              </p:ext>
            </p:extLst>
          </p:nvPr>
        </p:nvGraphicFramePr>
        <p:xfrm>
          <a:off x="4666282" y="2013541"/>
          <a:ext cx="3582449" cy="4814250"/>
        </p:xfrm>
        <a:graphic>
          <a:graphicData uri="http://schemas.openxmlformats.org/drawingml/2006/table">
            <a:tbl>
              <a:tblPr firstRow="1" firstCol="1" bandRow="1"/>
              <a:tblGrid>
                <a:gridCol w="1357253">
                  <a:extLst>
                    <a:ext uri="{9D8B030D-6E8A-4147-A177-3AD203B41FA5}">
                      <a16:colId xmlns:a16="http://schemas.microsoft.com/office/drawing/2014/main" val="2046037992"/>
                    </a:ext>
                  </a:extLst>
                </a:gridCol>
                <a:gridCol w="1357253">
                  <a:extLst>
                    <a:ext uri="{9D8B030D-6E8A-4147-A177-3AD203B41FA5}">
                      <a16:colId xmlns:a16="http://schemas.microsoft.com/office/drawing/2014/main" val="1858901255"/>
                    </a:ext>
                  </a:extLst>
                </a:gridCol>
                <a:gridCol w="867943">
                  <a:extLst>
                    <a:ext uri="{9D8B030D-6E8A-4147-A177-3AD203B41FA5}">
                      <a16:colId xmlns:a16="http://schemas.microsoft.com/office/drawing/2014/main" val="2762467382"/>
                    </a:ext>
                  </a:extLst>
                </a:gridCol>
              </a:tblGrid>
              <a:tr h="163210">
                <a:tc>
                  <a:txBody>
                    <a:bodyPr/>
                    <a:lstStyle/>
                    <a:p>
                      <a:pPr algn="ctr"/>
                      <a:r>
                        <a:rPr lang="en-US" sz="700" b="1" kern="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Test cases</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4067" marR="440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700" b="1" kern="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Input data</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4067" marR="440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700" b="1" kern="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Expected output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4067" marR="440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5790298"/>
                  </a:ext>
                </a:extLst>
              </a:tr>
              <a:tr h="163210">
                <a:tc rowSpan="3">
                  <a:txBody>
                    <a:bodyPr/>
                    <a:lstStyle/>
                    <a:p>
                      <a:pPr algn="ctr"/>
                      <a:r>
                        <a:rPr lang="en-US" sz="700" kern="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Path 1</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4067" marR="440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700" kern="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User name: Admin</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4067" marR="440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ctr"/>
                      <a:r>
                        <a:rPr lang="en-US" sz="700" kern="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Socket error: Fail to Connect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4067" marR="440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5161092"/>
                  </a:ext>
                </a:extLst>
              </a:tr>
              <a:tr h="163210">
                <a:tc vMerge="1">
                  <a:txBody>
                    <a:bodyPr/>
                    <a:lstStyle/>
                    <a:p>
                      <a:endParaRPr lang="zh-CN" altLang="en-US"/>
                    </a:p>
                  </a:txBody>
                  <a:tcPr/>
                </a:tc>
                <a:tc>
                  <a:txBody>
                    <a:bodyPr/>
                    <a:lstStyle/>
                    <a:p>
                      <a:pPr algn="ctr"/>
                      <a:r>
                        <a:rPr lang="en-US" sz="700" kern="0" dirty="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Password: admin_123</a:t>
                      </a:r>
                      <a:endParaRPr lang="zh-CN" sz="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4067" marR="440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1075463533"/>
                  </a:ext>
                </a:extLst>
              </a:tr>
              <a:tr h="163210">
                <a:tc vMerge="1">
                  <a:txBody>
                    <a:bodyPr/>
                    <a:lstStyle/>
                    <a:p>
                      <a:endParaRPr lang="zh-CN" altLang="en-US"/>
                    </a:p>
                  </a:txBody>
                  <a:tcPr/>
                </a:tc>
                <a:tc>
                  <a:txBody>
                    <a:bodyPr/>
                    <a:lstStyle/>
                    <a:p>
                      <a:pPr algn="ctr"/>
                      <a:r>
                        <a:rPr lang="en-US" sz="700" kern="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Server: shutdown</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4067" marR="440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892030799"/>
                  </a:ext>
                </a:extLst>
              </a:tr>
              <a:tr h="163210">
                <a:tc rowSpan="3">
                  <a:txBody>
                    <a:bodyPr/>
                    <a:lstStyle/>
                    <a:p>
                      <a:pPr algn="ctr"/>
                      <a:r>
                        <a:rPr lang="en-US" sz="700" kern="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Path 2</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4067" marR="440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700" kern="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User name: NULL</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4067" marR="440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ctr"/>
                      <a:r>
                        <a:rPr lang="en-US" sz="700" kern="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Name type error: Username Empty!</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4067" marR="440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58275384"/>
                  </a:ext>
                </a:extLst>
              </a:tr>
              <a:tr h="163210">
                <a:tc vMerge="1">
                  <a:txBody>
                    <a:bodyPr/>
                    <a:lstStyle/>
                    <a:p>
                      <a:endParaRPr lang="zh-CN" altLang="en-US"/>
                    </a:p>
                  </a:txBody>
                  <a:tcPr/>
                </a:tc>
                <a:tc>
                  <a:txBody>
                    <a:bodyPr/>
                    <a:lstStyle/>
                    <a:p>
                      <a:pPr algn="ctr"/>
                      <a:r>
                        <a:rPr lang="en-US" sz="700" kern="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Password: admin_123</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4067" marR="440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1357222519"/>
                  </a:ext>
                </a:extLst>
              </a:tr>
              <a:tr h="163210">
                <a:tc vMerge="1">
                  <a:txBody>
                    <a:bodyPr/>
                    <a:lstStyle/>
                    <a:p>
                      <a:endParaRPr lang="zh-CN" altLang="en-US"/>
                    </a:p>
                  </a:txBody>
                  <a:tcPr/>
                </a:tc>
                <a:tc>
                  <a:txBody>
                    <a:bodyPr/>
                    <a:lstStyle/>
                    <a:p>
                      <a:pPr algn="ctr"/>
                      <a:r>
                        <a:rPr lang="en-US" sz="700" kern="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Server: running</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4067" marR="440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1926279922"/>
                  </a:ext>
                </a:extLst>
              </a:tr>
              <a:tr h="163210">
                <a:tc rowSpan="3">
                  <a:txBody>
                    <a:bodyPr/>
                    <a:lstStyle/>
                    <a:p>
                      <a:pPr algn="ctr"/>
                      <a:r>
                        <a:rPr lang="en-US" sz="700" kern="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Path 3</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4067" marR="440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700" kern="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User name: Admin</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4067" marR="440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ctr"/>
                      <a:r>
                        <a:rPr lang="en-US" sz="700" kern="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Password type error: Password Empty!</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4067" marR="440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7709244"/>
                  </a:ext>
                </a:extLst>
              </a:tr>
              <a:tr h="163210">
                <a:tc vMerge="1">
                  <a:txBody>
                    <a:bodyPr/>
                    <a:lstStyle/>
                    <a:p>
                      <a:endParaRPr lang="zh-CN" altLang="en-US"/>
                    </a:p>
                  </a:txBody>
                  <a:tcPr/>
                </a:tc>
                <a:tc>
                  <a:txBody>
                    <a:bodyPr/>
                    <a:lstStyle/>
                    <a:p>
                      <a:pPr algn="ctr"/>
                      <a:r>
                        <a:rPr lang="en-US" sz="700" kern="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Password: NULL</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4067" marR="440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2356851102"/>
                  </a:ext>
                </a:extLst>
              </a:tr>
              <a:tr h="163210">
                <a:tc vMerge="1">
                  <a:txBody>
                    <a:bodyPr/>
                    <a:lstStyle/>
                    <a:p>
                      <a:endParaRPr lang="zh-CN" altLang="en-US"/>
                    </a:p>
                  </a:txBody>
                  <a:tcPr/>
                </a:tc>
                <a:tc>
                  <a:txBody>
                    <a:bodyPr/>
                    <a:lstStyle/>
                    <a:p>
                      <a:pPr algn="ctr"/>
                      <a:r>
                        <a:rPr lang="en-US" sz="700" kern="0" dirty="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Server: running</a:t>
                      </a:r>
                      <a:endParaRPr lang="zh-CN" sz="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4067" marR="440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3402348271"/>
                  </a:ext>
                </a:extLst>
              </a:tr>
              <a:tr h="163210">
                <a:tc rowSpan="3">
                  <a:txBody>
                    <a:bodyPr/>
                    <a:lstStyle/>
                    <a:p>
                      <a:pPr algn="ctr"/>
                      <a:r>
                        <a:rPr lang="en-US" sz="700" kern="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Path 4</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4067" marR="440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700" kern="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User name: </a:t>
                      </a:r>
                      <a:r>
                        <a:rPr lang="zh-CN" sz="700" kern="0">
                          <a:solidFill>
                            <a:srgbClr val="000000"/>
                          </a:solidFill>
                          <a:effectLst/>
                          <a:latin typeface="等线" panose="02010600030101010101" pitchFamily="2" charset="-122"/>
                          <a:ea typeface="等线" panose="02010600030101010101" pitchFamily="2" charset="-122"/>
                          <a:cs typeface="Arial" panose="020B0604020202020204" pitchFamily="34" charset="0"/>
                        </a:rPr>
                        <a:t>管理员</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4067" marR="440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ctr"/>
                      <a:r>
                        <a:rPr lang="en-US" sz="700" kern="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Username error: illegal characters, Accept English Letters, Numbers and Underline</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4067" marR="440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6157621"/>
                  </a:ext>
                </a:extLst>
              </a:tr>
              <a:tr h="163210">
                <a:tc vMerge="1">
                  <a:txBody>
                    <a:bodyPr/>
                    <a:lstStyle/>
                    <a:p>
                      <a:endParaRPr lang="zh-CN" altLang="en-US"/>
                    </a:p>
                  </a:txBody>
                  <a:tcPr/>
                </a:tc>
                <a:tc>
                  <a:txBody>
                    <a:bodyPr/>
                    <a:lstStyle/>
                    <a:p>
                      <a:pPr algn="ctr"/>
                      <a:r>
                        <a:rPr lang="en-US" sz="700" kern="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Password: admin_123</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4067" marR="440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4281126865"/>
                  </a:ext>
                </a:extLst>
              </a:tr>
              <a:tr h="187691">
                <a:tc vMerge="1">
                  <a:txBody>
                    <a:bodyPr/>
                    <a:lstStyle/>
                    <a:p>
                      <a:endParaRPr lang="zh-CN" altLang="en-US"/>
                    </a:p>
                  </a:txBody>
                  <a:tcPr/>
                </a:tc>
                <a:tc>
                  <a:txBody>
                    <a:bodyPr/>
                    <a:lstStyle/>
                    <a:p>
                      <a:pPr algn="ctr"/>
                      <a:r>
                        <a:rPr lang="en-US" sz="700" kern="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Server: running</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4067" marR="440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2897190115"/>
                  </a:ext>
                </a:extLst>
              </a:tr>
              <a:tr h="163210">
                <a:tc rowSpan="3">
                  <a:txBody>
                    <a:bodyPr/>
                    <a:lstStyle/>
                    <a:p>
                      <a:pPr algn="ctr"/>
                      <a:r>
                        <a:rPr lang="en-US" sz="700" kern="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Path 5</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4067" marR="440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700" kern="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User name: Admin</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4067" marR="440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ctr"/>
                      <a:r>
                        <a:rPr lang="en-US" sz="700" kern="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Password error: illegal characters, Accept English Letters, Numbers and Underline</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4067" marR="440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27705772"/>
                  </a:ext>
                </a:extLst>
              </a:tr>
              <a:tr h="163210">
                <a:tc vMerge="1">
                  <a:txBody>
                    <a:bodyPr/>
                    <a:lstStyle/>
                    <a:p>
                      <a:endParaRPr lang="zh-CN" altLang="en-US"/>
                    </a:p>
                  </a:txBody>
                  <a:tcPr/>
                </a:tc>
                <a:tc>
                  <a:txBody>
                    <a:bodyPr/>
                    <a:lstStyle/>
                    <a:p>
                      <a:pPr algn="ctr"/>
                      <a:r>
                        <a:rPr lang="en-US" sz="700" kern="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Password: admin</a:t>
                      </a:r>
                      <a:r>
                        <a:rPr lang="zh-CN" sz="700" kern="0">
                          <a:solidFill>
                            <a:srgbClr val="000000"/>
                          </a:solidFill>
                          <a:effectLst/>
                          <a:latin typeface="等线" panose="02010600030101010101" pitchFamily="2" charset="-122"/>
                          <a:ea typeface="等线" panose="02010600030101010101" pitchFamily="2" charset="-122"/>
                          <a:cs typeface="Arial" panose="020B0604020202020204" pitchFamily="34" charset="0"/>
                        </a:rPr>
                        <a:t>密码</a:t>
                      </a:r>
                      <a:r>
                        <a:rPr lang="en-US" sz="700" kern="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a:t>
                      </a:r>
                      <a:r>
                        <a:rPr lang="zh-CN" sz="700" kern="0">
                          <a:solidFill>
                            <a:srgbClr val="000000"/>
                          </a:solidFill>
                          <a:effectLst/>
                          <a:latin typeface="等线" panose="02010600030101010101" pitchFamily="2" charset="-122"/>
                          <a:ea typeface="等线" panose="02010600030101010101" pitchFamily="2" charset="-122"/>
                          <a:cs typeface="Arial" panose="020B0604020202020204" pitchFamily="34" charset="0"/>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4067" marR="440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1600641652"/>
                  </a:ext>
                </a:extLst>
              </a:tr>
              <a:tr h="187691">
                <a:tc vMerge="1">
                  <a:txBody>
                    <a:bodyPr/>
                    <a:lstStyle/>
                    <a:p>
                      <a:endParaRPr lang="zh-CN" altLang="en-US"/>
                    </a:p>
                  </a:txBody>
                  <a:tcPr/>
                </a:tc>
                <a:tc>
                  <a:txBody>
                    <a:bodyPr/>
                    <a:lstStyle/>
                    <a:p>
                      <a:pPr algn="ctr"/>
                      <a:r>
                        <a:rPr lang="en-US" sz="700" kern="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Server: running</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4067" marR="440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2611917172"/>
                  </a:ext>
                </a:extLst>
              </a:tr>
              <a:tr h="163210">
                <a:tc rowSpan="3">
                  <a:txBody>
                    <a:bodyPr/>
                    <a:lstStyle/>
                    <a:p>
                      <a:pPr algn="ctr"/>
                      <a:r>
                        <a:rPr lang="en-US" sz="700" kern="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Path 6</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4067" marR="440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700" kern="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User name: Admin</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4067" marR="440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ctr"/>
                      <a:r>
                        <a:rPr lang="en-US" sz="700" kern="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Password error: illegal length, Accept Length: 6-18</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4067" marR="440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83936498"/>
                  </a:ext>
                </a:extLst>
              </a:tr>
              <a:tr h="308466">
                <a:tc vMerge="1">
                  <a:txBody>
                    <a:bodyPr/>
                    <a:lstStyle/>
                    <a:p>
                      <a:endParaRPr lang="zh-CN" altLang="en-US"/>
                    </a:p>
                  </a:txBody>
                  <a:tcPr/>
                </a:tc>
                <a:tc>
                  <a:txBody>
                    <a:bodyPr/>
                    <a:lstStyle/>
                    <a:p>
                      <a:pPr algn="ctr"/>
                      <a:r>
                        <a:rPr lang="en-US" sz="700" kern="0" dirty="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Password: </a:t>
                      </a:r>
                      <a:r>
                        <a:rPr lang="en-US" sz="700" kern="0" dirty="0" err="1">
                          <a:solidFill>
                            <a:srgbClr val="000000"/>
                          </a:solidFill>
                          <a:effectLst/>
                          <a:latin typeface="Arial" panose="020B0604020202020204" pitchFamily="34" charset="0"/>
                          <a:ea typeface="等线" panose="02010600030101010101" pitchFamily="2" charset="-122"/>
                          <a:cs typeface="Times New Roman" panose="02020603050405020304" pitchFamily="18" charset="0"/>
                        </a:rPr>
                        <a:t>who_cares_about_your_password</a:t>
                      </a:r>
                      <a:endParaRPr lang="zh-CN" sz="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4067" marR="440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577539775"/>
                  </a:ext>
                </a:extLst>
              </a:tr>
              <a:tr h="163210">
                <a:tc vMerge="1">
                  <a:txBody>
                    <a:bodyPr/>
                    <a:lstStyle/>
                    <a:p>
                      <a:endParaRPr lang="zh-CN" altLang="en-US"/>
                    </a:p>
                  </a:txBody>
                  <a:tcPr/>
                </a:tc>
                <a:tc>
                  <a:txBody>
                    <a:bodyPr/>
                    <a:lstStyle/>
                    <a:p>
                      <a:pPr algn="ctr"/>
                      <a:r>
                        <a:rPr lang="en-US" sz="700" kern="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Server: running</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4067" marR="440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4266590374"/>
                  </a:ext>
                </a:extLst>
              </a:tr>
              <a:tr h="163210">
                <a:tc rowSpan="3">
                  <a:txBody>
                    <a:bodyPr/>
                    <a:lstStyle/>
                    <a:p>
                      <a:pPr algn="ctr"/>
                      <a:r>
                        <a:rPr lang="en-US" sz="700" kern="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Path 7</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4067" marR="440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700" kern="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User name: admin</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4067" marR="440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ctr"/>
                      <a:r>
                        <a:rPr lang="en-US" sz="700" kern="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Password or username is wrong</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4067" marR="440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8677798"/>
                  </a:ext>
                </a:extLst>
              </a:tr>
              <a:tr h="163210">
                <a:tc vMerge="1">
                  <a:txBody>
                    <a:bodyPr/>
                    <a:lstStyle/>
                    <a:p>
                      <a:endParaRPr lang="zh-CN" altLang="en-US"/>
                    </a:p>
                  </a:txBody>
                  <a:tcPr/>
                </a:tc>
                <a:tc>
                  <a:txBody>
                    <a:bodyPr/>
                    <a:lstStyle/>
                    <a:p>
                      <a:pPr algn="ctr"/>
                      <a:r>
                        <a:rPr lang="en-US" sz="700" kern="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Password (wrong): 1234567</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4067" marR="440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3828753579"/>
                  </a:ext>
                </a:extLst>
              </a:tr>
              <a:tr h="163210">
                <a:tc vMerge="1">
                  <a:txBody>
                    <a:bodyPr/>
                    <a:lstStyle/>
                    <a:p>
                      <a:endParaRPr lang="zh-CN" altLang="en-US"/>
                    </a:p>
                  </a:txBody>
                  <a:tcPr/>
                </a:tc>
                <a:tc>
                  <a:txBody>
                    <a:bodyPr/>
                    <a:lstStyle/>
                    <a:p>
                      <a:pPr algn="ctr"/>
                      <a:r>
                        <a:rPr lang="en-US" sz="700" kern="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Server: running</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4067" marR="440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3889041634"/>
                  </a:ext>
                </a:extLst>
              </a:tr>
              <a:tr h="163210">
                <a:tc rowSpan="3">
                  <a:txBody>
                    <a:bodyPr/>
                    <a:lstStyle/>
                    <a:p>
                      <a:pPr algn="ctr"/>
                      <a:r>
                        <a:rPr lang="en-US" sz="700" kern="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Path 8</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4067" marR="440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700" kern="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User name: Admin</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4067" marR="440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ctr"/>
                      <a:r>
                        <a:rPr lang="en-US" sz="700" kern="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Enter the administrator interface</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4067" marR="440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9724407"/>
                  </a:ext>
                </a:extLst>
              </a:tr>
              <a:tr h="163210">
                <a:tc vMerge="1">
                  <a:txBody>
                    <a:bodyPr/>
                    <a:lstStyle/>
                    <a:p>
                      <a:endParaRPr lang="zh-CN" altLang="en-US"/>
                    </a:p>
                  </a:txBody>
                  <a:tcPr/>
                </a:tc>
                <a:tc>
                  <a:txBody>
                    <a:bodyPr/>
                    <a:lstStyle/>
                    <a:p>
                      <a:pPr algn="ctr"/>
                      <a:r>
                        <a:rPr lang="en-US" sz="700" kern="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Password: admin123</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4067" marR="440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3294942679"/>
                  </a:ext>
                </a:extLst>
              </a:tr>
              <a:tr h="163210">
                <a:tc vMerge="1">
                  <a:txBody>
                    <a:bodyPr/>
                    <a:lstStyle/>
                    <a:p>
                      <a:endParaRPr lang="zh-CN" altLang="en-US"/>
                    </a:p>
                  </a:txBody>
                  <a:tcPr/>
                </a:tc>
                <a:tc>
                  <a:txBody>
                    <a:bodyPr/>
                    <a:lstStyle/>
                    <a:p>
                      <a:pPr algn="ctr"/>
                      <a:r>
                        <a:rPr lang="en-US" sz="700" kern="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Server: running</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4067" marR="440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3007038490"/>
                  </a:ext>
                </a:extLst>
              </a:tr>
              <a:tr h="163210">
                <a:tc rowSpan="3">
                  <a:txBody>
                    <a:bodyPr/>
                    <a:lstStyle/>
                    <a:p>
                      <a:pPr algn="ctr"/>
                      <a:r>
                        <a:rPr lang="en-US" sz="700" kern="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Path 9</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4067" marR="440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700" kern="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User name: user1</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4067" marR="440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ctr"/>
                      <a:r>
                        <a:rPr lang="en-US" sz="700" kern="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Enter the regular user interface</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4067" marR="440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5247547"/>
                  </a:ext>
                </a:extLst>
              </a:tr>
              <a:tr h="163210">
                <a:tc vMerge="1">
                  <a:txBody>
                    <a:bodyPr/>
                    <a:lstStyle/>
                    <a:p>
                      <a:endParaRPr lang="zh-CN" altLang="en-US"/>
                    </a:p>
                  </a:txBody>
                  <a:tcPr/>
                </a:tc>
                <a:tc>
                  <a:txBody>
                    <a:bodyPr/>
                    <a:lstStyle/>
                    <a:p>
                      <a:pPr algn="ctr"/>
                      <a:r>
                        <a:rPr lang="en-US" sz="700" kern="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Password: user123</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4067" marR="440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487226853"/>
                  </a:ext>
                </a:extLst>
              </a:tr>
              <a:tr h="163210">
                <a:tc vMerge="1">
                  <a:txBody>
                    <a:bodyPr/>
                    <a:lstStyle/>
                    <a:p>
                      <a:endParaRPr lang="zh-CN" altLang="en-US"/>
                    </a:p>
                  </a:txBody>
                  <a:tcPr/>
                </a:tc>
                <a:tc>
                  <a:txBody>
                    <a:bodyPr/>
                    <a:lstStyle/>
                    <a:p>
                      <a:pPr algn="ctr"/>
                      <a:r>
                        <a:rPr lang="en-US" sz="700" kern="0" dirty="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Server: running</a:t>
                      </a:r>
                      <a:endParaRPr lang="zh-CN" sz="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4067" marR="440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3716759480"/>
                  </a:ext>
                </a:extLst>
              </a:tr>
            </a:tbl>
          </a:graphicData>
        </a:graphic>
      </p:graphicFrame>
      <p:sp>
        <p:nvSpPr>
          <p:cNvPr id="5" name="Rectangle 2">
            <a:extLst>
              <a:ext uri="{FF2B5EF4-FFF2-40B4-BE49-F238E27FC236}">
                <a16:creationId xmlns:a16="http://schemas.microsoft.com/office/drawing/2014/main" id="{071A4E9E-3060-410B-BE40-BF44A1BAB7F3}"/>
              </a:ext>
            </a:extLst>
          </p:cNvPr>
          <p:cNvSpPr>
            <a:spLocks noChangeArrowheads="1"/>
          </p:cNvSpPr>
          <p:nvPr/>
        </p:nvSpPr>
        <p:spPr bwMode="auto">
          <a:xfrm>
            <a:off x="5825756" y="178494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文本框 10">
            <a:extLst>
              <a:ext uri="{FF2B5EF4-FFF2-40B4-BE49-F238E27FC236}">
                <a16:creationId xmlns:a16="http://schemas.microsoft.com/office/drawing/2014/main" id="{791B325D-BE37-45C9-A433-E284DBFE522D}"/>
              </a:ext>
            </a:extLst>
          </p:cNvPr>
          <p:cNvSpPr txBox="1"/>
          <p:nvPr/>
        </p:nvSpPr>
        <p:spPr>
          <a:xfrm>
            <a:off x="2422160" y="1870297"/>
            <a:ext cx="4770766" cy="369332"/>
          </a:xfrm>
          <a:prstGeom prst="rect">
            <a:avLst/>
          </a:prstGeom>
          <a:noFill/>
        </p:spPr>
        <p:txBody>
          <a:bodyPr wrap="square" rtlCol="0">
            <a:spAutoFit/>
          </a:bodyPr>
          <a:lstStyle/>
          <a:p>
            <a:r>
              <a:rPr lang="zh-CN" altLang="en-US" b="1" dirty="0"/>
              <a:t>设计测试用例：</a:t>
            </a:r>
          </a:p>
        </p:txBody>
      </p:sp>
    </p:spTree>
    <p:extLst>
      <p:ext uri="{BB962C8B-B14F-4D97-AF65-F5344CB8AC3E}">
        <p14:creationId xmlns:p14="http://schemas.microsoft.com/office/powerpoint/2010/main" val="3720940864"/>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pPr algn="ctr"/>
            <a:r>
              <a:rPr lang="zh-CN" altLang="en-US" sz="4800" dirty="0">
                <a:solidFill>
                  <a:schemeClr val="tx1"/>
                </a:solidFill>
                <a:latin typeface="+mj-ea"/>
                <a:ea typeface="+mj-ea"/>
              </a:rPr>
              <a:t>环境和系统模型</a:t>
            </a:r>
            <a:endParaRPr lang="en-GB" sz="4800" dirty="0">
              <a:solidFill>
                <a:schemeClr val="tx1"/>
              </a:solidFill>
              <a:latin typeface="+mj-ea"/>
              <a:ea typeface="+mj-ea"/>
            </a:endParaRPr>
          </a:p>
        </p:txBody>
      </p:sp>
      <p:sp>
        <p:nvSpPr>
          <p:cNvPr id="144" name="Google Shape;144;p20"/>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6</a:t>
            </a:fld>
            <a:endParaRPr kern="0">
              <a:solidFill>
                <a:srgbClr val="0091EA"/>
              </a:solidFill>
            </a:endParaRPr>
          </a:p>
        </p:txBody>
      </p:sp>
      <p:sp>
        <p:nvSpPr>
          <p:cNvPr id="9" name="文本占位符 2">
            <a:extLst>
              <a:ext uri="{FF2B5EF4-FFF2-40B4-BE49-F238E27FC236}">
                <a16:creationId xmlns:a16="http://schemas.microsoft.com/office/drawing/2014/main" id="{E0C940B2-04B7-4D95-92FE-097E8D8C4E7C}"/>
              </a:ext>
            </a:extLst>
          </p:cNvPr>
          <p:cNvSpPr>
            <a:spLocks noGrp="1"/>
          </p:cNvSpPr>
          <p:nvPr>
            <p:ph type="body" idx="1"/>
          </p:nvPr>
        </p:nvSpPr>
        <p:spPr>
          <a:xfrm>
            <a:off x="1048183" y="1600200"/>
            <a:ext cx="4900400" cy="4967600"/>
          </a:xfrm>
        </p:spPr>
        <p:txBody>
          <a:bodyPr/>
          <a:lstStyle/>
          <a:p>
            <a:pPr marL="135464" indent="0" algn="ctr">
              <a:buNone/>
            </a:pPr>
            <a:r>
              <a:rPr lang="zh-CN" altLang="en-US" b="1" dirty="0">
                <a:solidFill>
                  <a:schemeClr val="tx1"/>
                </a:solidFill>
              </a:rPr>
              <a:t>普通员工系统</a:t>
            </a:r>
            <a:endParaRPr lang="en-US" altLang="zh-CN" b="1" dirty="0">
              <a:solidFill>
                <a:schemeClr val="tx1"/>
              </a:solidFill>
            </a:endParaRPr>
          </a:p>
          <a:p>
            <a:pPr marL="478364" indent="-342900"/>
            <a:r>
              <a:rPr lang="zh-CN" altLang="en-US" dirty="0"/>
              <a:t>登录：通过用户名和密码自由的登陆和登出</a:t>
            </a:r>
            <a:endParaRPr lang="en-US" altLang="zh-CN" dirty="0"/>
          </a:p>
          <a:p>
            <a:pPr marL="478364" indent="-342900"/>
            <a:r>
              <a:rPr lang="zh-CN" altLang="en-US" dirty="0"/>
              <a:t>群聊：在公司群中聊天</a:t>
            </a:r>
            <a:endParaRPr lang="en-US" altLang="zh-CN" dirty="0"/>
          </a:p>
          <a:p>
            <a:pPr marL="478364" indent="-342900"/>
            <a:r>
              <a:rPr lang="zh-CN" altLang="en-US" dirty="0"/>
              <a:t>私聊：和公司中的某一位员工聊天</a:t>
            </a:r>
            <a:endParaRPr lang="en-US" altLang="zh-CN" dirty="0"/>
          </a:p>
          <a:p>
            <a:pPr marL="478364" indent="-342900"/>
            <a:r>
              <a:rPr lang="zh-CN" altLang="en-US" dirty="0"/>
              <a:t>访问聊天记录</a:t>
            </a:r>
            <a:endParaRPr lang="en-US" altLang="zh-CN" dirty="0"/>
          </a:p>
          <a:p>
            <a:pPr marL="478364" indent="-342900"/>
            <a:r>
              <a:rPr lang="zh-CN" altLang="en-US" dirty="0"/>
              <a:t>上传、下载图片和文件</a:t>
            </a:r>
            <a:endParaRPr lang="en-US" altLang="zh-CN" dirty="0"/>
          </a:p>
        </p:txBody>
      </p:sp>
      <p:sp>
        <p:nvSpPr>
          <p:cNvPr id="10" name="文本占位符 3">
            <a:extLst>
              <a:ext uri="{FF2B5EF4-FFF2-40B4-BE49-F238E27FC236}">
                <a16:creationId xmlns:a16="http://schemas.microsoft.com/office/drawing/2014/main" id="{B0089875-C33A-4CCA-B70D-2A40122C6ED2}"/>
              </a:ext>
            </a:extLst>
          </p:cNvPr>
          <p:cNvSpPr>
            <a:spLocks noGrp="1"/>
          </p:cNvSpPr>
          <p:nvPr>
            <p:ph type="body" idx="2"/>
          </p:nvPr>
        </p:nvSpPr>
        <p:spPr>
          <a:xfrm>
            <a:off x="6243545" y="1600200"/>
            <a:ext cx="4962300" cy="4967600"/>
          </a:xfrm>
        </p:spPr>
        <p:txBody>
          <a:bodyPr/>
          <a:lstStyle/>
          <a:p>
            <a:pPr marL="135464" indent="0" algn="ctr">
              <a:buNone/>
            </a:pPr>
            <a:r>
              <a:rPr lang="zh-CN" altLang="en-US" b="1" dirty="0"/>
              <a:t>管理员系统</a:t>
            </a:r>
            <a:endParaRPr lang="en-US" altLang="zh-CN" b="1" dirty="0"/>
          </a:p>
          <a:p>
            <a:pPr marL="478364" indent="-342900"/>
            <a:r>
              <a:rPr lang="zh-CN" altLang="en-US" dirty="0"/>
              <a:t>注册：为公司的新员工注册账号</a:t>
            </a:r>
            <a:endParaRPr lang="en-US" altLang="zh-CN" dirty="0"/>
          </a:p>
          <a:p>
            <a:pPr marL="478364" indent="-342900"/>
            <a:r>
              <a:rPr lang="zh-CN" altLang="en-US" dirty="0"/>
              <a:t>注销：删除已离职的员工的账号</a:t>
            </a:r>
            <a:endParaRPr lang="en-US" altLang="zh-CN" dirty="0"/>
          </a:p>
          <a:p>
            <a:pPr marL="478364" indent="-342900"/>
            <a:r>
              <a:rPr lang="zh-CN" altLang="en-US" dirty="0"/>
              <a:t>修改员工的个人信息</a:t>
            </a:r>
          </a:p>
        </p:txBody>
      </p:sp>
    </p:spTree>
    <p:extLst>
      <p:ext uri="{BB962C8B-B14F-4D97-AF65-F5344CB8AC3E}">
        <p14:creationId xmlns:p14="http://schemas.microsoft.com/office/powerpoint/2010/main" val="3469755639"/>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pPr algn="ctr"/>
            <a:r>
              <a:rPr lang="zh-CN" altLang="en-US" sz="4800" dirty="0">
                <a:solidFill>
                  <a:schemeClr val="tx1"/>
                </a:solidFill>
                <a:latin typeface="+mj-ea"/>
                <a:ea typeface="+mj-ea"/>
              </a:rPr>
              <a:t>测试基本路径</a:t>
            </a:r>
          </a:p>
        </p:txBody>
      </p:sp>
      <p:sp>
        <p:nvSpPr>
          <p:cNvPr id="144" name="Google Shape;144;p20"/>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60</a:t>
            </a:fld>
            <a:endParaRPr kern="0">
              <a:solidFill>
                <a:srgbClr val="0091EA"/>
              </a:solidFill>
            </a:endParaRPr>
          </a:p>
        </p:txBody>
      </p:sp>
      <p:sp>
        <p:nvSpPr>
          <p:cNvPr id="7" name="文本框 6">
            <a:extLst>
              <a:ext uri="{FF2B5EF4-FFF2-40B4-BE49-F238E27FC236}">
                <a16:creationId xmlns:a16="http://schemas.microsoft.com/office/drawing/2014/main" id="{C6E9F278-9532-4E17-8641-4F82EAC60FAC}"/>
              </a:ext>
            </a:extLst>
          </p:cNvPr>
          <p:cNvSpPr txBox="1"/>
          <p:nvPr/>
        </p:nvSpPr>
        <p:spPr>
          <a:xfrm>
            <a:off x="1954327" y="1335981"/>
            <a:ext cx="4770766" cy="369332"/>
          </a:xfrm>
          <a:prstGeom prst="rect">
            <a:avLst/>
          </a:prstGeom>
          <a:noFill/>
        </p:spPr>
        <p:txBody>
          <a:bodyPr wrap="square" rtlCol="0">
            <a:spAutoFit/>
          </a:bodyPr>
          <a:lstStyle/>
          <a:p>
            <a:r>
              <a:rPr lang="zh-CN" altLang="en-US" b="1" dirty="0"/>
              <a:t>登录界面</a:t>
            </a:r>
          </a:p>
        </p:txBody>
      </p:sp>
      <p:sp>
        <p:nvSpPr>
          <p:cNvPr id="5" name="Rectangle 2">
            <a:extLst>
              <a:ext uri="{FF2B5EF4-FFF2-40B4-BE49-F238E27FC236}">
                <a16:creationId xmlns:a16="http://schemas.microsoft.com/office/drawing/2014/main" id="{071A4E9E-3060-410B-BE40-BF44A1BAB7F3}"/>
              </a:ext>
            </a:extLst>
          </p:cNvPr>
          <p:cNvSpPr>
            <a:spLocks noChangeArrowheads="1"/>
          </p:cNvSpPr>
          <p:nvPr/>
        </p:nvSpPr>
        <p:spPr bwMode="auto">
          <a:xfrm>
            <a:off x="5825756" y="178494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文本框 10">
            <a:extLst>
              <a:ext uri="{FF2B5EF4-FFF2-40B4-BE49-F238E27FC236}">
                <a16:creationId xmlns:a16="http://schemas.microsoft.com/office/drawing/2014/main" id="{791B325D-BE37-45C9-A433-E284DBFE522D}"/>
              </a:ext>
            </a:extLst>
          </p:cNvPr>
          <p:cNvSpPr txBox="1"/>
          <p:nvPr/>
        </p:nvSpPr>
        <p:spPr>
          <a:xfrm>
            <a:off x="2422160" y="1870297"/>
            <a:ext cx="4770766" cy="369332"/>
          </a:xfrm>
          <a:prstGeom prst="rect">
            <a:avLst/>
          </a:prstGeom>
          <a:noFill/>
        </p:spPr>
        <p:txBody>
          <a:bodyPr wrap="square" rtlCol="0">
            <a:spAutoFit/>
          </a:bodyPr>
          <a:lstStyle/>
          <a:p>
            <a:r>
              <a:rPr lang="zh-CN" altLang="en-US" b="1" dirty="0"/>
              <a:t>图矩阵：</a:t>
            </a:r>
          </a:p>
        </p:txBody>
      </p:sp>
      <p:graphicFrame>
        <p:nvGraphicFramePr>
          <p:cNvPr id="9" name="表格 8">
            <a:extLst>
              <a:ext uri="{FF2B5EF4-FFF2-40B4-BE49-F238E27FC236}">
                <a16:creationId xmlns:a16="http://schemas.microsoft.com/office/drawing/2014/main" id="{D96141FB-02E2-477B-B8A4-387FD6B6773F}"/>
              </a:ext>
            </a:extLst>
          </p:cNvPr>
          <p:cNvGraphicFramePr>
            <a:graphicFrameLocks noGrp="1"/>
          </p:cNvGraphicFramePr>
          <p:nvPr>
            <p:extLst>
              <p:ext uri="{D42A27DB-BD31-4B8C-83A1-F6EECF244321}">
                <p14:modId xmlns:p14="http://schemas.microsoft.com/office/powerpoint/2010/main" val="2931881930"/>
              </p:ext>
            </p:extLst>
          </p:nvPr>
        </p:nvGraphicFramePr>
        <p:xfrm>
          <a:off x="1238250" y="2630467"/>
          <a:ext cx="9715500" cy="2714625"/>
        </p:xfrm>
        <a:graphic>
          <a:graphicData uri="http://schemas.openxmlformats.org/drawingml/2006/table">
            <a:tbl>
              <a:tblPr firstRow="1" firstCol="1" bandRow="1"/>
              <a:tblGrid>
                <a:gridCol w="647700">
                  <a:extLst>
                    <a:ext uri="{9D8B030D-6E8A-4147-A177-3AD203B41FA5}">
                      <a16:colId xmlns:a16="http://schemas.microsoft.com/office/drawing/2014/main" val="1157166936"/>
                    </a:ext>
                  </a:extLst>
                </a:gridCol>
                <a:gridCol w="647700">
                  <a:extLst>
                    <a:ext uri="{9D8B030D-6E8A-4147-A177-3AD203B41FA5}">
                      <a16:colId xmlns:a16="http://schemas.microsoft.com/office/drawing/2014/main" val="2092711199"/>
                    </a:ext>
                  </a:extLst>
                </a:gridCol>
                <a:gridCol w="647700">
                  <a:extLst>
                    <a:ext uri="{9D8B030D-6E8A-4147-A177-3AD203B41FA5}">
                      <a16:colId xmlns:a16="http://schemas.microsoft.com/office/drawing/2014/main" val="3841469082"/>
                    </a:ext>
                  </a:extLst>
                </a:gridCol>
                <a:gridCol w="647700">
                  <a:extLst>
                    <a:ext uri="{9D8B030D-6E8A-4147-A177-3AD203B41FA5}">
                      <a16:colId xmlns:a16="http://schemas.microsoft.com/office/drawing/2014/main" val="1138441452"/>
                    </a:ext>
                  </a:extLst>
                </a:gridCol>
                <a:gridCol w="647700">
                  <a:extLst>
                    <a:ext uri="{9D8B030D-6E8A-4147-A177-3AD203B41FA5}">
                      <a16:colId xmlns:a16="http://schemas.microsoft.com/office/drawing/2014/main" val="192220474"/>
                    </a:ext>
                  </a:extLst>
                </a:gridCol>
                <a:gridCol w="647700">
                  <a:extLst>
                    <a:ext uri="{9D8B030D-6E8A-4147-A177-3AD203B41FA5}">
                      <a16:colId xmlns:a16="http://schemas.microsoft.com/office/drawing/2014/main" val="4120556628"/>
                    </a:ext>
                  </a:extLst>
                </a:gridCol>
                <a:gridCol w="647700">
                  <a:extLst>
                    <a:ext uri="{9D8B030D-6E8A-4147-A177-3AD203B41FA5}">
                      <a16:colId xmlns:a16="http://schemas.microsoft.com/office/drawing/2014/main" val="4182258294"/>
                    </a:ext>
                  </a:extLst>
                </a:gridCol>
                <a:gridCol w="647700">
                  <a:extLst>
                    <a:ext uri="{9D8B030D-6E8A-4147-A177-3AD203B41FA5}">
                      <a16:colId xmlns:a16="http://schemas.microsoft.com/office/drawing/2014/main" val="2273191833"/>
                    </a:ext>
                  </a:extLst>
                </a:gridCol>
                <a:gridCol w="647700">
                  <a:extLst>
                    <a:ext uri="{9D8B030D-6E8A-4147-A177-3AD203B41FA5}">
                      <a16:colId xmlns:a16="http://schemas.microsoft.com/office/drawing/2014/main" val="3075355717"/>
                    </a:ext>
                  </a:extLst>
                </a:gridCol>
                <a:gridCol w="647700">
                  <a:extLst>
                    <a:ext uri="{9D8B030D-6E8A-4147-A177-3AD203B41FA5}">
                      <a16:colId xmlns:a16="http://schemas.microsoft.com/office/drawing/2014/main" val="520112651"/>
                    </a:ext>
                  </a:extLst>
                </a:gridCol>
                <a:gridCol w="647700">
                  <a:extLst>
                    <a:ext uri="{9D8B030D-6E8A-4147-A177-3AD203B41FA5}">
                      <a16:colId xmlns:a16="http://schemas.microsoft.com/office/drawing/2014/main" val="2862698091"/>
                    </a:ext>
                  </a:extLst>
                </a:gridCol>
                <a:gridCol w="647700">
                  <a:extLst>
                    <a:ext uri="{9D8B030D-6E8A-4147-A177-3AD203B41FA5}">
                      <a16:colId xmlns:a16="http://schemas.microsoft.com/office/drawing/2014/main" val="172261906"/>
                    </a:ext>
                  </a:extLst>
                </a:gridCol>
                <a:gridCol w="647700">
                  <a:extLst>
                    <a:ext uri="{9D8B030D-6E8A-4147-A177-3AD203B41FA5}">
                      <a16:colId xmlns:a16="http://schemas.microsoft.com/office/drawing/2014/main" val="1751334902"/>
                    </a:ext>
                  </a:extLst>
                </a:gridCol>
                <a:gridCol w="647700">
                  <a:extLst>
                    <a:ext uri="{9D8B030D-6E8A-4147-A177-3AD203B41FA5}">
                      <a16:colId xmlns:a16="http://schemas.microsoft.com/office/drawing/2014/main" val="2219487506"/>
                    </a:ext>
                  </a:extLst>
                </a:gridCol>
                <a:gridCol w="647700">
                  <a:extLst>
                    <a:ext uri="{9D8B030D-6E8A-4147-A177-3AD203B41FA5}">
                      <a16:colId xmlns:a16="http://schemas.microsoft.com/office/drawing/2014/main" val="3553710355"/>
                    </a:ext>
                  </a:extLst>
                </a:gridCol>
              </a:tblGrid>
              <a:tr h="180975">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Node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6</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7</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8</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9</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10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11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12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13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14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5376124"/>
                  </a:ext>
                </a:extLst>
              </a:tr>
              <a:tr h="180975">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00756090"/>
                  </a:ext>
                </a:extLst>
              </a:tr>
              <a:tr h="180975">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4997347"/>
                  </a:ext>
                </a:extLst>
              </a:tr>
              <a:tr h="180975">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9723070"/>
                  </a:ext>
                </a:extLst>
              </a:tr>
              <a:tr h="180975">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9973755"/>
                  </a:ext>
                </a:extLst>
              </a:tr>
              <a:tr h="180975">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1975884"/>
                  </a:ext>
                </a:extLst>
              </a:tr>
              <a:tr h="180975">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6</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85157239"/>
                  </a:ext>
                </a:extLst>
              </a:tr>
              <a:tr h="180975">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7</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7414546"/>
                  </a:ext>
                </a:extLst>
              </a:tr>
              <a:tr h="180975">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8</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4766213"/>
                  </a:ext>
                </a:extLst>
              </a:tr>
              <a:tr h="180975">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9</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3887442"/>
                  </a:ext>
                </a:extLst>
              </a:tr>
              <a:tr h="180975">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10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734843"/>
                  </a:ext>
                </a:extLst>
              </a:tr>
              <a:tr h="180975">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11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0126957"/>
                  </a:ext>
                </a:extLst>
              </a:tr>
              <a:tr h="180975">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12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6509036"/>
                  </a:ext>
                </a:extLst>
              </a:tr>
              <a:tr h="180975">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13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8911959"/>
                  </a:ext>
                </a:extLst>
              </a:tr>
              <a:tr h="180975">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14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kern="100" dirty="0">
                          <a:effectLst/>
                          <a:latin typeface="Arial" panose="020B0604020202020204" pitchFamily="34" charset="0"/>
                          <a:ea typeface="等线" panose="02010600030101010101" pitchFamily="2" charset="-122"/>
                          <a:cs typeface="Times New Roman" panose="02020603050405020304" pitchFamily="18" charset="0"/>
                        </a:rPr>
                        <a:t>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68229347"/>
                  </a:ext>
                </a:extLst>
              </a:tr>
            </a:tbl>
          </a:graphicData>
        </a:graphic>
      </p:graphicFrame>
    </p:spTree>
    <p:extLst>
      <p:ext uri="{BB962C8B-B14F-4D97-AF65-F5344CB8AC3E}">
        <p14:creationId xmlns:p14="http://schemas.microsoft.com/office/powerpoint/2010/main" val="741548271"/>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pPr algn="ctr"/>
            <a:r>
              <a:rPr lang="zh-CN" altLang="en-US" sz="4800" dirty="0">
                <a:solidFill>
                  <a:schemeClr val="tx1"/>
                </a:solidFill>
                <a:latin typeface="+mj-ea"/>
                <a:ea typeface="+mj-ea"/>
              </a:rPr>
              <a:t>测试基本路径</a:t>
            </a:r>
          </a:p>
        </p:txBody>
      </p:sp>
      <p:sp>
        <p:nvSpPr>
          <p:cNvPr id="144" name="Google Shape;144;p20"/>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61</a:t>
            </a:fld>
            <a:endParaRPr kern="0">
              <a:solidFill>
                <a:srgbClr val="0091EA"/>
              </a:solidFill>
            </a:endParaRPr>
          </a:p>
        </p:txBody>
      </p:sp>
      <p:sp>
        <p:nvSpPr>
          <p:cNvPr id="9" name="文本框 8">
            <a:extLst>
              <a:ext uri="{FF2B5EF4-FFF2-40B4-BE49-F238E27FC236}">
                <a16:creationId xmlns:a16="http://schemas.microsoft.com/office/drawing/2014/main" id="{D1700AD4-2465-47D3-967B-100BA91EF69C}"/>
              </a:ext>
            </a:extLst>
          </p:cNvPr>
          <p:cNvSpPr txBox="1"/>
          <p:nvPr/>
        </p:nvSpPr>
        <p:spPr>
          <a:xfrm>
            <a:off x="2443425" y="2088115"/>
            <a:ext cx="4770766" cy="369332"/>
          </a:xfrm>
          <a:prstGeom prst="rect">
            <a:avLst/>
          </a:prstGeom>
          <a:noFill/>
        </p:spPr>
        <p:txBody>
          <a:bodyPr wrap="square" rtlCol="0">
            <a:spAutoFit/>
          </a:bodyPr>
          <a:lstStyle/>
          <a:p>
            <a:r>
              <a:rPr lang="zh-CN" altLang="en-US" b="1" dirty="0"/>
              <a:t>控制流图：</a:t>
            </a:r>
          </a:p>
        </p:txBody>
      </p:sp>
      <p:sp>
        <p:nvSpPr>
          <p:cNvPr id="7" name="文本框 6">
            <a:extLst>
              <a:ext uri="{FF2B5EF4-FFF2-40B4-BE49-F238E27FC236}">
                <a16:creationId xmlns:a16="http://schemas.microsoft.com/office/drawing/2014/main" id="{C6E9F278-9532-4E17-8641-4F82EAC60FAC}"/>
              </a:ext>
            </a:extLst>
          </p:cNvPr>
          <p:cNvSpPr txBox="1"/>
          <p:nvPr/>
        </p:nvSpPr>
        <p:spPr>
          <a:xfrm>
            <a:off x="1954327" y="1335981"/>
            <a:ext cx="4770766" cy="369332"/>
          </a:xfrm>
          <a:prstGeom prst="rect">
            <a:avLst/>
          </a:prstGeom>
          <a:noFill/>
        </p:spPr>
        <p:txBody>
          <a:bodyPr wrap="square" rtlCol="0">
            <a:spAutoFit/>
          </a:bodyPr>
          <a:lstStyle/>
          <a:p>
            <a:r>
              <a:rPr lang="zh-CN" altLang="en-US" b="1" dirty="0"/>
              <a:t>文件下载界面</a:t>
            </a:r>
          </a:p>
        </p:txBody>
      </p:sp>
      <p:pic>
        <p:nvPicPr>
          <p:cNvPr id="8" name="图片 7">
            <a:extLst>
              <a:ext uri="{FF2B5EF4-FFF2-40B4-BE49-F238E27FC236}">
                <a16:creationId xmlns:a16="http://schemas.microsoft.com/office/drawing/2014/main" id="{025C24B4-136C-4D95-B69C-8A13055250FF}"/>
              </a:ext>
            </a:extLst>
          </p:cNvPr>
          <p:cNvPicPr>
            <a:picLocks noChangeAspect="1"/>
          </p:cNvPicPr>
          <p:nvPr/>
        </p:nvPicPr>
        <p:blipFill>
          <a:blip r:embed="rId3"/>
          <a:stretch>
            <a:fillRect/>
          </a:stretch>
        </p:blipFill>
        <p:spPr>
          <a:xfrm>
            <a:off x="4371096" y="1935515"/>
            <a:ext cx="3449807" cy="4511658"/>
          </a:xfrm>
          <a:prstGeom prst="rect">
            <a:avLst/>
          </a:prstGeom>
        </p:spPr>
      </p:pic>
    </p:spTree>
    <p:extLst>
      <p:ext uri="{BB962C8B-B14F-4D97-AF65-F5344CB8AC3E}">
        <p14:creationId xmlns:p14="http://schemas.microsoft.com/office/powerpoint/2010/main" val="683840411"/>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pPr algn="ctr"/>
            <a:r>
              <a:rPr lang="zh-CN" altLang="en-US" sz="4800" dirty="0">
                <a:solidFill>
                  <a:schemeClr val="tx1"/>
                </a:solidFill>
                <a:latin typeface="+mj-ea"/>
                <a:ea typeface="+mj-ea"/>
              </a:rPr>
              <a:t>测试基本路径</a:t>
            </a:r>
          </a:p>
        </p:txBody>
      </p:sp>
      <p:sp>
        <p:nvSpPr>
          <p:cNvPr id="144" name="Google Shape;144;p20"/>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62</a:t>
            </a:fld>
            <a:endParaRPr kern="0">
              <a:solidFill>
                <a:srgbClr val="0091EA"/>
              </a:solidFill>
            </a:endParaRPr>
          </a:p>
        </p:txBody>
      </p:sp>
      <p:sp>
        <p:nvSpPr>
          <p:cNvPr id="9" name="文本框 8">
            <a:extLst>
              <a:ext uri="{FF2B5EF4-FFF2-40B4-BE49-F238E27FC236}">
                <a16:creationId xmlns:a16="http://schemas.microsoft.com/office/drawing/2014/main" id="{D1700AD4-2465-47D3-967B-100BA91EF69C}"/>
              </a:ext>
            </a:extLst>
          </p:cNvPr>
          <p:cNvSpPr txBox="1"/>
          <p:nvPr/>
        </p:nvSpPr>
        <p:spPr>
          <a:xfrm>
            <a:off x="2443425" y="2088115"/>
            <a:ext cx="4770766" cy="369332"/>
          </a:xfrm>
          <a:prstGeom prst="rect">
            <a:avLst/>
          </a:prstGeom>
          <a:noFill/>
        </p:spPr>
        <p:txBody>
          <a:bodyPr wrap="square" rtlCol="0">
            <a:spAutoFit/>
          </a:bodyPr>
          <a:lstStyle/>
          <a:p>
            <a:r>
              <a:rPr lang="zh-CN" altLang="en-US" b="1" dirty="0"/>
              <a:t>控制流图：</a:t>
            </a:r>
          </a:p>
        </p:txBody>
      </p:sp>
      <p:sp>
        <p:nvSpPr>
          <p:cNvPr id="7" name="文本框 6">
            <a:extLst>
              <a:ext uri="{FF2B5EF4-FFF2-40B4-BE49-F238E27FC236}">
                <a16:creationId xmlns:a16="http://schemas.microsoft.com/office/drawing/2014/main" id="{C6E9F278-9532-4E17-8641-4F82EAC60FAC}"/>
              </a:ext>
            </a:extLst>
          </p:cNvPr>
          <p:cNvSpPr txBox="1"/>
          <p:nvPr/>
        </p:nvSpPr>
        <p:spPr>
          <a:xfrm>
            <a:off x="1954327" y="1335981"/>
            <a:ext cx="4770766" cy="369332"/>
          </a:xfrm>
          <a:prstGeom prst="rect">
            <a:avLst/>
          </a:prstGeom>
          <a:noFill/>
        </p:spPr>
        <p:txBody>
          <a:bodyPr wrap="square" rtlCol="0">
            <a:spAutoFit/>
          </a:bodyPr>
          <a:lstStyle/>
          <a:p>
            <a:r>
              <a:rPr lang="zh-CN" altLang="en-US" b="1" dirty="0"/>
              <a:t>文件下载界面</a:t>
            </a:r>
          </a:p>
        </p:txBody>
      </p:sp>
      <p:sp>
        <p:nvSpPr>
          <p:cNvPr id="8" name="文本框 7">
            <a:extLst>
              <a:ext uri="{FF2B5EF4-FFF2-40B4-BE49-F238E27FC236}">
                <a16:creationId xmlns:a16="http://schemas.microsoft.com/office/drawing/2014/main" id="{95CAADDE-3F6A-4C20-8F16-6BDF4F485566}"/>
              </a:ext>
            </a:extLst>
          </p:cNvPr>
          <p:cNvSpPr txBox="1"/>
          <p:nvPr/>
        </p:nvSpPr>
        <p:spPr>
          <a:xfrm>
            <a:off x="2443425" y="2724979"/>
            <a:ext cx="4770766" cy="369332"/>
          </a:xfrm>
          <a:prstGeom prst="rect">
            <a:avLst/>
          </a:prstGeom>
          <a:noFill/>
        </p:spPr>
        <p:txBody>
          <a:bodyPr wrap="square" rtlCol="0">
            <a:spAutoFit/>
          </a:bodyPr>
          <a:lstStyle/>
          <a:p>
            <a:r>
              <a:rPr lang="zh-CN" altLang="en-US" b="1" dirty="0"/>
              <a:t>环形复杂度：</a:t>
            </a:r>
            <a:r>
              <a:rPr lang="en-GB" altLang="zh-CN" b="1" dirty="0"/>
              <a:t>V(G)=6</a:t>
            </a:r>
            <a:endParaRPr lang="zh-CN" altLang="en-US" b="1" dirty="0"/>
          </a:p>
        </p:txBody>
      </p:sp>
      <p:pic>
        <p:nvPicPr>
          <p:cNvPr id="10" name="图片 9">
            <a:extLst>
              <a:ext uri="{FF2B5EF4-FFF2-40B4-BE49-F238E27FC236}">
                <a16:creationId xmlns:a16="http://schemas.microsoft.com/office/drawing/2014/main" id="{C7723040-AC24-4E3E-9EF3-FD834DED3186}"/>
              </a:ext>
            </a:extLst>
          </p:cNvPr>
          <p:cNvPicPr>
            <a:picLocks noChangeAspect="1"/>
          </p:cNvPicPr>
          <p:nvPr/>
        </p:nvPicPr>
        <p:blipFill>
          <a:blip r:embed="rId3"/>
          <a:stretch>
            <a:fillRect/>
          </a:stretch>
        </p:blipFill>
        <p:spPr>
          <a:xfrm>
            <a:off x="7837310" y="1770710"/>
            <a:ext cx="3449807" cy="4511658"/>
          </a:xfrm>
          <a:prstGeom prst="rect">
            <a:avLst/>
          </a:prstGeom>
        </p:spPr>
      </p:pic>
    </p:spTree>
    <p:extLst>
      <p:ext uri="{BB962C8B-B14F-4D97-AF65-F5344CB8AC3E}">
        <p14:creationId xmlns:p14="http://schemas.microsoft.com/office/powerpoint/2010/main" val="1066933443"/>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pPr algn="ctr"/>
            <a:r>
              <a:rPr lang="zh-CN" altLang="en-US" sz="4800" dirty="0">
                <a:solidFill>
                  <a:schemeClr val="tx1"/>
                </a:solidFill>
                <a:latin typeface="+mj-ea"/>
                <a:ea typeface="+mj-ea"/>
              </a:rPr>
              <a:t>测试基本路径</a:t>
            </a:r>
          </a:p>
        </p:txBody>
      </p:sp>
      <p:sp>
        <p:nvSpPr>
          <p:cNvPr id="144" name="Google Shape;144;p20"/>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63</a:t>
            </a:fld>
            <a:endParaRPr kern="0">
              <a:solidFill>
                <a:srgbClr val="0091EA"/>
              </a:solidFill>
            </a:endParaRPr>
          </a:p>
        </p:txBody>
      </p:sp>
      <p:sp>
        <p:nvSpPr>
          <p:cNvPr id="9" name="文本框 8">
            <a:extLst>
              <a:ext uri="{FF2B5EF4-FFF2-40B4-BE49-F238E27FC236}">
                <a16:creationId xmlns:a16="http://schemas.microsoft.com/office/drawing/2014/main" id="{D1700AD4-2465-47D3-967B-100BA91EF69C}"/>
              </a:ext>
            </a:extLst>
          </p:cNvPr>
          <p:cNvSpPr txBox="1"/>
          <p:nvPr/>
        </p:nvSpPr>
        <p:spPr>
          <a:xfrm>
            <a:off x="2443425" y="2088115"/>
            <a:ext cx="4770766" cy="369332"/>
          </a:xfrm>
          <a:prstGeom prst="rect">
            <a:avLst/>
          </a:prstGeom>
          <a:noFill/>
        </p:spPr>
        <p:txBody>
          <a:bodyPr wrap="square" rtlCol="0">
            <a:spAutoFit/>
          </a:bodyPr>
          <a:lstStyle/>
          <a:p>
            <a:r>
              <a:rPr lang="zh-CN" altLang="en-US" b="1" dirty="0"/>
              <a:t>控制流图：</a:t>
            </a:r>
          </a:p>
        </p:txBody>
      </p:sp>
      <p:sp>
        <p:nvSpPr>
          <p:cNvPr id="7" name="文本框 6">
            <a:extLst>
              <a:ext uri="{FF2B5EF4-FFF2-40B4-BE49-F238E27FC236}">
                <a16:creationId xmlns:a16="http://schemas.microsoft.com/office/drawing/2014/main" id="{C6E9F278-9532-4E17-8641-4F82EAC60FAC}"/>
              </a:ext>
            </a:extLst>
          </p:cNvPr>
          <p:cNvSpPr txBox="1"/>
          <p:nvPr/>
        </p:nvSpPr>
        <p:spPr>
          <a:xfrm>
            <a:off x="1954327" y="1335981"/>
            <a:ext cx="4770766" cy="369332"/>
          </a:xfrm>
          <a:prstGeom prst="rect">
            <a:avLst/>
          </a:prstGeom>
          <a:noFill/>
        </p:spPr>
        <p:txBody>
          <a:bodyPr wrap="square" rtlCol="0">
            <a:spAutoFit/>
          </a:bodyPr>
          <a:lstStyle/>
          <a:p>
            <a:r>
              <a:rPr lang="zh-CN" altLang="en-US" b="1" dirty="0"/>
              <a:t>文件下载界面</a:t>
            </a:r>
          </a:p>
        </p:txBody>
      </p:sp>
      <p:sp>
        <p:nvSpPr>
          <p:cNvPr id="8" name="文本框 7">
            <a:extLst>
              <a:ext uri="{FF2B5EF4-FFF2-40B4-BE49-F238E27FC236}">
                <a16:creationId xmlns:a16="http://schemas.microsoft.com/office/drawing/2014/main" id="{95CAADDE-3F6A-4C20-8F16-6BDF4F485566}"/>
              </a:ext>
            </a:extLst>
          </p:cNvPr>
          <p:cNvSpPr txBox="1"/>
          <p:nvPr/>
        </p:nvSpPr>
        <p:spPr>
          <a:xfrm>
            <a:off x="2443425" y="2724979"/>
            <a:ext cx="4770766" cy="369332"/>
          </a:xfrm>
          <a:prstGeom prst="rect">
            <a:avLst/>
          </a:prstGeom>
          <a:noFill/>
        </p:spPr>
        <p:txBody>
          <a:bodyPr wrap="square" rtlCol="0">
            <a:spAutoFit/>
          </a:bodyPr>
          <a:lstStyle/>
          <a:p>
            <a:r>
              <a:rPr lang="zh-CN" altLang="en-US" b="1" dirty="0"/>
              <a:t>环形复杂度：</a:t>
            </a:r>
            <a:r>
              <a:rPr lang="en-GB" altLang="zh-CN" b="1" dirty="0"/>
              <a:t>V(G)=6</a:t>
            </a:r>
            <a:endParaRPr lang="zh-CN" altLang="en-US" b="1" dirty="0"/>
          </a:p>
        </p:txBody>
      </p:sp>
      <p:sp>
        <p:nvSpPr>
          <p:cNvPr id="10" name="文本框 9">
            <a:extLst>
              <a:ext uri="{FF2B5EF4-FFF2-40B4-BE49-F238E27FC236}">
                <a16:creationId xmlns:a16="http://schemas.microsoft.com/office/drawing/2014/main" id="{D7733A74-DA88-4745-9002-4A4813EA05F7}"/>
              </a:ext>
            </a:extLst>
          </p:cNvPr>
          <p:cNvSpPr txBox="1"/>
          <p:nvPr/>
        </p:nvSpPr>
        <p:spPr>
          <a:xfrm>
            <a:off x="2443425" y="3763690"/>
            <a:ext cx="5835793" cy="1754326"/>
          </a:xfrm>
          <a:prstGeom prst="rect">
            <a:avLst/>
          </a:prstGeom>
          <a:noFill/>
        </p:spPr>
        <p:txBody>
          <a:bodyPr wrap="square" rtlCol="0">
            <a:spAutoFit/>
          </a:bodyPr>
          <a:lstStyle/>
          <a:p>
            <a:pPr algn="l"/>
            <a:r>
              <a:rPr lang="zh-CN" altLang="zh-CN" sz="1800" kern="100" dirty="0">
                <a:effectLst/>
                <a:latin typeface="Arial" panose="020B0604020202020204" pitchFamily="34" charset="0"/>
                <a:ea typeface="等线" panose="02010600030101010101" pitchFamily="2" charset="-122"/>
                <a:cs typeface="Arial" panose="020B0604020202020204" pitchFamily="34" charset="0"/>
              </a:rPr>
              <a:t>路径</a:t>
            </a:r>
            <a:r>
              <a:rPr lang="en-US" altLang="zh-CN" sz="1800" kern="100" dirty="0">
                <a:effectLst/>
                <a:latin typeface="Arial" panose="020B0604020202020204" pitchFamily="34" charset="0"/>
                <a:ea typeface="等线" panose="02010600030101010101" pitchFamily="2" charset="-122"/>
                <a:cs typeface="Arial" panose="020B0604020202020204" pitchFamily="34" charset="0"/>
              </a:rPr>
              <a:t>1</a:t>
            </a:r>
            <a:r>
              <a:rPr lang="zh-CN" altLang="en-US" sz="1800" kern="100" dirty="0">
                <a:effectLst/>
                <a:latin typeface="Arial" panose="020B0604020202020204" pitchFamily="34" charset="0"/>
                <a:ea typeface="等线" panose="02010600030101010101" pitchFamily="2" charset="-122"/>
                <a:cs typeface="Arial" panose="020B0604020202020204" pitchFamily="34" charset="0"/>
              </a:rPr>
              <a:t>：</a:t>
            </a:r>
            <a:r>
              <a:rPr lang="en-US" altLang="zh-CN" sz="1800" kern="100" dirty="0">
                <a:effectLst/>
                <a:latin typeface="Arial" panose="020B0604020202020204" pitchFamily="34" charset="0"/>
                <a:ea typeface="等线" panose="02010600030101010101" pitchFamily="2" charset="-122"/>
                <a:cs typeface="Arial" panose="020B0604020202020204" pitchFamily="34" charset="0"/>
              </a:rPr>
              <a:t>1</a:t>
            </a:r>
            <a:r>
              <a:rPr lang="zh-CN" altLang="zh-CN" sz="1800" kern="100" dirty="0">
                <a:effectLst/>
                <a:latin typeface="Arial" panose="020B0604020202020204" pitchFamily="34" charset="0"/>
                <a:ea typeface="等线" panose="02010600030101010101" pitchFamily="2" charset="-122"/>
                <a:cs typeface="Arial" panose="020B0604020202020204" pitchFamily="34" charset="0"/>
              </a:rPr>
              <a:t>→</a:t>
            </a:r>
            <a:r>
              <a:rPr lang="en-US" altLang="zh-CN" sz="1800" kern="100" dirty="0">
                <a:effectLst/>
                <a:latin typeface="Arial" panose="020B0604020202020204" pitchFamily="34" charset="0"/>
                <a:ea typeface="等线" panose="02010600030101010101" pitchFamily="2" charset="-122"/>
                <a:cs typeface="Arial" panose="020B0604020202020204" pitchFamily="34" charset="0"/>
              </a:rPr>
              <a:t>9</a:t>
            </a:r>
          </a:p>
          <a:p>
            <a:pPr algn="l"/>
            <a:r>
              <a:rPr lang="zh-CN" altLang="zh-CN" sz="1800" kern="100" dirty="0">
                <a:effectLst/>
                <a:latin typeface="Arial" panose="020B0604020202020204" pitchFamily="34" charset="0"/>
                <a:ea typeface="等线" panose="02010600030101010101" pitchFamily="2" charset="-122"/>
                <a:cs typeface="Arial" panose="020B0604020202020204" pitchFamily="34" charset="0"/>
              </a:rPr>
              <a:t>路径</a:t>
            </a:r>
            <a:r>
              <a:rPr lang="en-US" altLang="zh-CN" sz="1800" kern="100" dirty="0">
                <a:effectLst/>
                <a:latin typeface="Arial" panose="020B0604020202020204" pitchFamily="34" charset="0"/>
                <a:ea typeface="等线" panose="02010600030101010101" pitchFamily="2" charset="-122"/>
                <a:cs typeface="Arial" panose="020B0604020202020204" pitchFamily="34" charset="0"/>
              </a:rPr>
              <a:t>2</a:t>
            </a:r>
            <a:r>
              <a:rPr lang="zh-CN" altLang="en-US" sz="1800" kern="100" dirty="0">
                <a:effectLst/>
                <a:latin typeface="Arial" panose="020B0604020202020204" pitchFamily="34" charset="0"/>
                <a:ea typeface="等线" panose="02010600030101010101" pitchFamily="2" charset="-122"/>
                <a:cs typeface="Arial" panose="020B0604020202020204" pitchFamily="34" charset="0"/>
              </a:rPr>
              <a:t>：</a:t>
            </a:r>
            <a:r>
              <a:rPr lang="en-US" altLang="zh-CN" sz="1800" kern="100" dirty="0">
                <a:effectLst/>
                <a:latin typeface="Arial" panose="020B0604020202020204" pitchFamily="34" charset="0"/>
                <a:ea typeface="等线" panose="02010600030101010101" pitchFamily="2" charset="-122"/>
                <a:cs typeface="Arial" panose="020B0604020202020204" pitchFamily="34" charset="0"/>
              </a:rPr>
              <a:t>1</a:t>
            </a:r>
            <a:r>
              <a:rPr lang="zh-CN" altLang="zh-CN" sz="1800" kern="100" dirty="0">
                <a:effectLst/>
                <a:latin typeface="Arial" panose="020B0604020202020204" pitchFamily="34" charset="0"/>
                <a:ea typeface="等线" panose="02010600030101010101" pitchFamily="2" charset="-122"/>
                <a:cs typeface="Arial" panose="020B0604020202020204" pitchFamily="34" charset="0"/>
              </a:rPr>
              <a:t>→</a:t>
            </a:r>
            <a:r>
              <a:rPr lang="en-US" altLang="zh-CN" sz="1800" kern="100" dirty="0">
                <a:effectLst/>
                <a:latin typeface="Arial" panose="020B0604020202020204" pitchFamily="34" charset="0"/>
                <a:ea typeface="等线" panose="02010600030101010101" pitchFamily="2" charset="-122"/>
                <a:cs typeface="Arial" panose="020B0604020202020204" pitchFamily="34" charset="0"/>
              </a:rPr>
              <a:t>2</a:t>
            </a:r>
            <a:r>
              <a:rPr lang="zh-CN" altLang="zh-CN" sz="1800" kern="100" dirty="0">
                <a:effectLst/>
                <a:latin typeface="Arial" panose="020B0604020202020204" pitchFamily="34" charset="0"/>
                <a:ea typeface="等线" panose="02010600030101010101" pitchFamily="2" charset="-122"/>
                <a:cs typeface="Arial" panose="020B0604020202020204" pitchFamily="34" charset="0"/>
              </a:rPr>
              <a:t>→</a:t>
            </a:r>
            <a:r>
              <a:rPr lang="en-US" altLang="zh-CN" sz="1800" kern="100" dirty="0">
                <a:effectLst/>
                <a:latin typeface="Arial" panose="020B0604020202020204" pitchFamily="34" charset="0"/>
                <a:ea typeface="等线" panose="02010600030101010101" pitchFamily="2" charset="-122"/>
                <a:cs typeface="Arial" panose="020B0604020202020204" pitchFamily="34" charset="0"/>
              </a:rPr>
              <a:t>9</a:t>
            </a:r>
          </a:p>
          <a:p>
            <a:pPr algn="l"/>
            <a:r>
              <a:rPr lang="zh-CN" altLang="zh-CN" sz="1800" kern="100" dirty="0">
                <a:effectLst/>
                <a:latin typeface="Arial" panose="020B0604020202020204" pitchFamily="34" charset="0"/>
                <a:ea typeface="等线" panose="02010600030101010101" pitchFamily="2" charset="-122"/>
                <a:cs typeface="Arial" panose="020B0604020202020204" pitchFamily="34" charset="0"/>
              </a:rPr>
              <a:t>路径</a:t>
            </a:r>
            <a:r>
              <a:rPr lang="en-US" altLang="zh-CN" sz="1800" kern="100" dirty="0">
                <a:effectLst/>
                <a:latin typeface="Arial" panose="020B0604020202020204" pitchFamily="34" charset="0"/>
                <a:ea typeface="等线" panose="02010600030101010101" pitchFamily="2" charset="-122"/>
                <a:cs typeface="Arial" panose="020B0604020202020204" pitchFamily="34" charset="0"/>
              </a:rPr>
              <a:t>3</a:t>
            </a:r>
            <a:r>
              <a:rPr lang="zh-CN" altLang="en-US" sz="1800" kern="100" dirty="0">
                <a:effectLst/>
                <a:latin typeface="Arial" panose="020B0604020202020204" pitchFamily="34" charset="0"/>
                <a:ea typeface="等线" panose="02010600030101010101" pitchFamily="2" charset="-122"/>
                <a:cs typeface="Arial" panose="020B0604020202020204" pitchFamily="34" charset="0"/>
              </a:rPr>
              <a:t>：</a:t>
            </a:r>
            <a:r>
              <a:rPr lang="en-US" altLang="zh-CN" sz="1800" kern="100" dirty="0">
                <a:effectLst/>
                <a:latin typeface="Arial" panose="020B0604020202020204" pitchFamily="34" charset="0"/>
                <a:ea typeface="等线" panose="02010600030101010101" pitchFamily="2" charset="-122"/>
                <a:cs typeface="Arial" panose="020B0604020202020204" pitchFamily="34" charset="0"/>
              </a:rPr>
              <a:t>1</a:t>
            </a:r>
            <a:r>
              <a:rPr lang="zh-CN" altLang="zh-CN" sz="1800" kern="100" dirty="0">
                <a:effectLst/>
                <a:latin typeface="Arial" panose="020B0604020202020204" pitchFamily="34" charset="0"/>
                <a:ea typeface="等线" panose="02010600030101010101" pitchFamily="2" charset="-122"/>
                <a:cs typeface="Arial" panose="020B0604020202020204" pitchFamily="34" charset="0"/>
              </a:rPr>
              <a:t>→</a:t>
            </a:r>
            <a:r>
              <a:rPr lang="en-US" altLang="zh-CN" sz="1800" kern="100" dirty="0">
                <a:effectLst/>
                <a:latin typeface="Arial" panose="020B0604020202020204" pitchFamily="34" charset="0"/>
                <a:ea typeface="等线" panose="02010600030101010101" pitchFamily="2" charset="-122"/>
                <a:cs typeface="Arial" panose="020B0604020202020204" pitchFamily="34" charset="0"/>
              </a:rPr>
              <a:t>2</a:t>
            </a:r>
            <a:r>
              <a:rPr lang="zh-CN" altLang="zh-CN" sz="1800" kern="100" dirty="0">
                <a:effectLst/>
                <a:latin typeface="Arial" panose="020B0604020202020204" pitchFamily="34" charset="0"/>
                <a:ea typeface="等线" panose="02010600030101010101" pitchFamily="2" charset="-122"/>
                <a:cs typeface="Arial" panose="020B0604020202020204" pitchFamily="34" charset="0"/>
              </a:rPr>
              <a:t>→</a:t>
            </a:r>
            <a:r>
              <a:rPr lang="en-US" altLang="zh-CN" sz="1800" kern="100" dirty="0">
                <a:effectLst/>
                <a:latin typeface="Arial" panose="020B0604020202020204" pitchFamily="34" charset="0"/>
                <a:ea typeface="等线" panose="02010600030101010101" pitchFamily="2" charset="-122"/>
                <a:cs typeface="Arial" panose="020B0604020202020204" pitchFamily="34" charset="0"/>
              </a:rPr>
              <a:t>3</a:t>
            </a:r>
            <a:r>
              <a:rPr lang="zh-CN" altLang="zh-CN" sz="1800" kern="100" dirty="0">
                <a:effectLst/>
                <a:latin typeface="Arial" panose="020B0604020202020204" pitchFamily="34" charset="0"/>
                <a:ea typeface="等线" panose="02010600030101010101" pitchFamily="2" charset="-122"/>
                <a:cs typeface="Arial" panose="020B0604020202020204" pitchFamily="34" charset="0"/>
              </a:rPr>
              <a:t>→</a:t>
            </a:r>
            <a:r>
              <a:rPr lang="en-US" altLang="zh-CN" sz="1800" kern="100" dirty="0">
                <a:effectLst/>
                <a:latin typeface="Arial" panose="020B0604020202020204" pitchFamily="34" charset="0"/>
                <a:ea typeface="等线" panose="02010600030101010101" pitchFamily="2" charset="-122"/>
                <a:cs typeface="Arial" panose="020B0604020202020204" pitchFamily="34" charset="0"/>
              </a:rPr>
              <a:t>9</a:t>
            </a:r>
          </a:p>
          <a:p>
            <a:pPr algn="l"/>
            <a:r>
              <a:rPr lang="zh-CN" altLang="zh-CN" sz="1800" kern="100" dirty="0">
                <a:effectLst/>
                <a:latin typeface="Arial" panose="020B0604020202020204" pitchFamily="34" charset="0"/>
                <a:ea typeface="等线" panose="02010600030101010101" pitchFamily="2" charset="-122"/>
                <a:cs typeface="Arial" panose="020B0604020202020204" pitchFamily="34" charset="0"/>
              </a:rPr>
              <a:t>路径</a:t>
            </a:r>
            <a:r>
              <a:rPr lang="en-US" altLang="zh-CN" sz="1800" kern="100" dirty="0">
                <a:effectLst/>
                <a:latin typeface="Arial" panose="020B0604020202020204" pitchFamily="34" charset="0"/>
                <a:ea typeface="等线" panose="02010600030101010101" pitchFamily="2" charset="-122"/>
                <a:cs typeface="Arial" panose="020B0604020202020204" pitchFamily="34" charset="0"/>
              </a:rPr>
              <a:t>4</a:t>
            </a:r>
            <a:r>
              <a:rPr lang="zh-CN" altLang="en-US" sz="1800" kern="100" dirty="0">
                <a:effectLst/>
                <a:latin typeface="Arial" panose="020B0604020202020204" pitchFamily="34" charset="0"/>
                <a:ea typeface="等线" panose="02010600030101010101" pitchFamily="2" charset="-122"/>
                <a:cs typeface="Arial" panose="020B0604020202020204" pitchFamily="34" charset="0"/>
              </a:rPr>
              <a:t>：</a:t>
            </a:r>
            <a:r>
              <a:rPr lang="en-US" altLang="zh-CN" sz="1800" kern="100" dirty="0">
                <a:effectLst/>
                <a:latin typeface="Arial" panose="020B0604020202020204" pitchFamily="34" charset="0"/>
                <a:ea typeface="等线" panose="02010600030101010101" pitchFamily="2" charset="-122"/>
                <a:cs typeface="Arial" panose="020B0604020202020204" pitchFamily="34" charset="0"/>
              </a:rPr>
              <a:t>1</a:t>
            </a:r>
            <a:r>
              <a:rPr lang="zh-CN" altLang="zh-CN" sz="1800" kern="100" dirty="0">
                <a:effectLst/>
                <a:latin typeface="Arial" panose="020B0604020202020204" pitchFamily="34" charset="0"/>
                <a:ea typeface="等线" panose="02010600030101010101" pitchFamily="2" charset="-122"/>
                <a:cs typeface="Arial" panose="020B0604020202020204" pitchFamily="34" charset="0"/>
              </a:rPr>
              <a:t>→</a:t>
            </a:r>
            <a:r>
              <a:rPr lang="en-US" altLang="zh-CN" sz="1800" kern="100" dirty="0">
                <a:effectLst/>
                <a:latin typeface="Arial" panose="020B0604020202020204" pitchFamily="34" charset="0"/>
                <a:ea typeface="等线" panose="02010600030101010101" pitchFamily="2" charset="-122"/>
                <a:cs typeface="Arial" panose="020B0604020202020204" pitchFamily="34" charset="0"/>
              </a:rPr>
              <a:t>2</a:t>
            </a:r>
            <a:r>
              <a:rPr lang="zh-CN" altLang="zh-CN" sz="1800" kern="100" dirty="0">
                <a:effectLst/>
                <a:latin typeface="Arial" panose="020B0604020202020204" pitchFamily="34" charset="0"/>
                <a:ea typeface="等线" panose="02010600030101010101" pitchFamily="2" charset="-122"/>
                <a:cs typeface="Arial" panose="020B0604020202020204" pitchFamily="34" charset="0"/>
              </a:rPr>
              <a:t>→</a:t>
            </a:r>
            <a:r>
              <a:rPr lang="en-US" altLang="zh-CN" sz="1800" kern="100" dirty="0">
                <a:effectLst/>
                <a:latin typeface="Arial" panose="020B0604020202020204" pitchFamily="34" charset="0"/>
                <a:ea typeface="等线" panose="02010600030101010101" pitchFamily="2" charset="-122"/>
                <a:cs typeface="Arial" panose="020B0604020202020204" pitchFamily="34" charset="0"/>
              </a:rPr>
              <a:t>3</a:t>
            </a:r>
            <a:r>
              <a:rPr lang="zh-CN" altLang="zh-CN" sz="1800" kern="100" dirty="0">
                <a:effectLst/>
                <a:latin typeface="Arial" panose="020B0604020202020204" pitchFamily="34" charset="0"/>
                <a:ea typeface="等线" panose="02010600030101010101" pitchFamily="2" charset="-122"/>
                <a:cs typeface="Arial" panose="020B0604020202020204" pitchFamily="34" charset="0"/>
              </a:rPr>
              <a:t>→</a:t>
            </a:r>
            <a:r>
              <a:rPr lang="en-US" altLang="zh-CN" sz="1800" kern="100" dirty="0">
                <a:effectLst/>
                <a:latin typeface="Arial" panose="020B0604020202020204" pitchFamily="34" charset="0"/>
                <a:ea typeface="等线" panose="02010600030101010101" pitchFamily="2" charset="-122"/>
                <a:cs typeface="Arial" panose="020B0604020202020204" pitchFamily="34" charset="0"/>
              </a:rPr>
              <a:t>4</a:t>
            </a:r>
            <a:r>
              <a:rPr lang="zh-CN" altLang="zh-CN" sz="1800" kern="100" dirty="0">
                <a:effectLst/>
                <a:latin typeface="Arial" panose="020B0604020202020204" pitchFamily="34" charset="0"/>
                <a:ea typeface="等线" panose="02010600030101010101" pitchFamily="2" charset="-122"/>
                <a:cs typeface="Arial" panose="020B0604020202020204" pitchFamily="34" charset="0"/>
              </a:rPr>
              <a:t>→</a:t>
            </a:r>
            <a:r>
              <a:rPr lang="en-US" altLang="zh-CN" sz="1800" kern="100" dirty="0">
                <a:effectLst/>
                <a:latin typeface="Arial" panose="020B0604020202020204" pitchFamily="34" charset="0"/>
                <a:ea typeface="等线" panose="02010600030101010101" pitchFamily="2" charset="-122"/>
                <a:cs typeface="Arial" panose="020B0604020202020204" pitchFamily="34" charset="0"/>
              </a:rPr>
              <a:t>9</a:t>
            </a:r>
          </a:p>
          <a:p>
            <a:pPr algn="l"/>
            <a:r>
              <a:rPr lang="zh-CN" altLang="zh-CN" sz="1800" kern="100" dirty="0">
                <a:effectLst/>
                <a:latin typeface="Arial" panose="020B0604020202020204" pitchFamily="34" charset="0"/>
                <a:ea typeface="等线" panose="02010600030101010101" pitchFamily="2" charset="-122"/>
                <a:cs typeface="Arial" panose="020B0604020202020204" pitchFamily="34" charset="0"/>
              </a:rPr>
              <a:t>路径</a:t>
            </a:r>
            <a:r>
              <a:rPr lang="en-US" altLang="zh-CN" sz="1800" kern="100" dirty="0">
                <a:effectLst/>
                <a:latin typeface="Arial" panose="020B0604020202020204" pitchFamily="34" charset="0"/>
                <a:ea typeface="等线" panose="02010600030101010101" pitchFamily="2" charset="-122"/>
                <a:cs typeface="Arial" panose="020B0604020202020204" pitchFamily="34" charset="0"/>
              </a:rPr>
              <a:t>5</a:t>
            </a:r>
            <a:r>
              <a:rPr lang="zh-CN" altLang="en-US" sz="1800" kern="100" dirty="0">
                <a:effectLst/>
                <a:latin typeface="Arial" panose="020B0604020202020204" pitchFamily="34" charset="0"/>
                <a:ea typeface="等线" panose="02010600030101010101" pitchFamily="2" charset="-122"/>
                <a:cs typeface="Arial" panose="020B0604020202020204" pitchFamily="34" charset="0"/>
              </a:rPr>
              <a:t>：</a:t>
            </a:r>
            <a:r>
              <a:rPr lang="en-US" altLang="zh-CN" sz="1800" kern="100" dirty="0">
                <a:effectLst/>
                <a:latin typeface="Arial" panose="020B0604020202020204" pitchFamily="34" charset="0"/>
                <a:ea typeface="等线" panose="02010600030101010101" pitchFamily="2" charset="-122"/>
                <a:cs typeface="Arial" panose="020B0604020202020204" pitchFamily="34" charset="0"/>
              </a:rPr>
              <a:t>1</a:t>
            </a:r>
            <a:r>
              <a:rPr lang="zh-CN" altLang="zh-CN" sz="1800" kern="100" dirty="0">
                <a:effectLst/>
                <a:latin typeface="Arial" panose="020B0604020202020204" pitchFamily="34" charset="0"/>
                <a:ea typeface="等线" panose="02010600030101010101" pitchFamily="2" charset="-122"/>
                <a:cs typeface="Arial" panose="020B0604020202020204" pitchFamily="34" charset="0"/>
              </a:rPr>
              <a:t>→</a:t>
            </a:r>
            <a:r>
              <a:rPr lang="en-US" altLang="zh-CN" sz="1800" kern="100" dirty="0">
                <a:effectLst/>
                <a:latin typeface="Arial" panose="020B0604020202020204" pitchFamily="34" charset="0"/>
                <a:ea typeface="等线" panose="02010600030101010101" pitchFamily="2" charset="-122"/>
                <a:cs typeface="Arial" panose="020B0604020202020204" pitchFamily="34" charset="0"/>
              </a:rPr>
              <a:t>2</a:t>
            </a:r>
            <a:r>
              <a:rPr lang="zh-CN" altLang="zh-CN" sz="1800" kern="100" dirty="0">
                <a:effectLst/>
                <a:latin typeface="Arial" panose="020B0604020202020204" pitchFamily="34" charset="0"/>
                <a:ea typeface="等线" panose="02010600030101010101" pitchFamily="2" charset="-122"/>
                <a:cs typeface="Arial" panose="020B0604020202020204" pitchFamily="34" charset="0"/>
              </a:rPr>
              <a:t>→</a:t>
            </a:r>
            <a:r>
              <a:rPr lang="en-US" altLang="zh-CN" sz="1800" kern="100" dirty="0">
                <a:effectLst/>
                <a:latin typeface="Arial" panose="020B0604020202020204" pitchFamily="34" charset="0"/>
                <a:ea typeface="等线" panose="02010600030101010101" pitchFamily="2" charset="-122"/>
                <a:cs typeface="Arial" panose="020B0604020202020204" pitchFamily="34" charset="0"/>
              </a:rPr>
              <a:t>3</a:t>
            </a:r>
            <a:r>
              <a:rPr lang="zh-CN" altLang="zh-CN" sz="1800" kern="100" dirty="0">
                <a:effectLst/>
                <a:latin typeface="Arial" panose="020B0604020202020204" pitchFamily="34" charset="0"/>
                <a:ea typeface="等线" panose="02010600030101010101" pitchFamily="2" charset="-122"/>
                <a:cs typeface="Arial" panose="020B0604020202020204" pitchFamily="34" charset="0"/>
              </a:rPr>
              <a:t>→</a:t>
            </a:r>
            <a:r>
              <a:rPr lang="en-US" altLang="zh-CN" sz="1800" kern="100" dirty="0">
                <a:effectLst/>
                <a:latin typeface="Arial" panose="020B0604020202020204" pitchFamily="34" charset="0"/>
                <a:ea typeface="等线" panose="02010600030101010101" pitchFamily="2" charset="-122"/>
                <a:cs typeface="Arial" panose="020B0604020202020204" pitchFamily="34" charset="0"/>
              </a:rPr>
              <a:t>4</a:t>
            </a:r>
            <a:r>
              <a:rPr lang="zh-CN" altLang="zh-CN" sz="1800" kern="100" dirty="0">
                <a:effectLst/>
                <a:latin typeface="Arial" panose="020B0604020202020204" pitchFamily="34" charset="0"/>
                <a:ea typeface="等线" panose="02010600030101010101" pitchFamily="2" charset="-122"/>
                <a:cs typeface="Arial" panose="020B0604020202020204" pitchFamily="34" charset="0"/>
              </a:rPr>
              <a:t>→</a:t>
            </a:r>
            <a:r>
              <a:rPr lang="en-US" altLang="zh-CN" sz="1800" kern="100" dirty="0">
                <a:effectLst/>
                <a:latin typeface="Arial" panose="020B0604020202020204" pitchFamily="34" charset="0"/>
                <a:ea typeface="等线" panose="02010600030101010101" pitchFamily="2" charset="-122"/>
                <a:cs typeface="Arial" panose="020B0604020202020204" pitchFamily="34" charset="0"/>
              </a:rPr>
              <a:t>5</a:t>
            </a:r>
            <a:r>
              <a:rPr lang="zh-CN" altLang="zh-CN" sz="1800" kern="100" dirty="0">
                <a:effectLst/>
                <a:latin typeface="Arial" panose="020B0604020202020204" pitchFamily="34" charset="0"/>
                <a:ea typeface="等线" panose="02010600030101010101" pitchFamily="2" charset="-122"/>
                <a:cs typeface="Arial" panose="020B0604020202020204" pitchFamily="34" charset="0"/>
              </a:rPr>
              <a:t>→</a:t>
            </a:r>
            <a:r>
              <a:rPr lang="en-US" altLang="zh-CN" sz="1800" kern="100" dirty="0">
                <a:effectLst/>
                <a:latin typeface="Arial" panose="020B0604020202020204" pitchFamily="34" charset="0"/>
                <a:ea typeface="等线" panose="02010600030101010101" pitchFamily="2" charset="-122"/>
                <a:cs typeface="Arial" panose="020B0604020202020204" pitchFamily="34" charset="0"/>
              </a:rPr>
              <a:t>6</a:t>
            </a:r>
            <a:r>
              <a:rPr lang="zh-CN" altLang="zh-CN" sz="1800" kern="100" dirty="0">
                <a:effectLst/>
                <a:latin typeface="Arial" panose="020B0604020202020204" pitchFamily="34" charset="0"/>
                <a:ea typeface="等线" panose="02010600030101010101" pitchFamily="2" charset="-122"/>
                <a:cs typeface="Arial" panose="020B0604020202020204" pitchFamily="34" charset="0"/>
              </a:rPr>
              <a:t>→</a:t>
            </a:r>
            <a:r>
              <a:rPr lang="en-US" altLang="zh-CN" sz="1800" kern="100" dirty="0">
                <a:effectLst/>
                <a:latin typeface="Arial" panose="020B0604020202020204" pitchFamily="34" charset="0"/>
                <a:ea typeface="等线" panose="02010600030101010101" pitchFamily="2" charset="-122"/>
                <a:cs typeface="Arial" panose="020B0604020202020204" pitchFamily="34" charset="0"/>
              </a:rPr>
              <a:t>8</a:t>
            </a:r>
            <a:r>
              <a:rPr lang="zh-CN" altLang="zh-CN" sz="1800" kern="100" dirty="0">
                <a:effectLst/>
                <a:latin typeface="Arial" panose="020B0604020202020204" pitchFamily="34" charset="0"/>
                <a:ea typeface="等线" panose="02010600030101010101" pitchFamily="2" charset="-122"/>
                <a:cs typeface="Arial" panose="020B0604020202020204" pitchFamily="34" charset="0"/>
              </a:rPr>
              <a:t>→</a:t>
            </a:r>
            <a:r>
              <a:rPr lang="en-US" altLang="zh-CN" sz="1800" kern="100" dirty="0">
                <a:effectLst/>
                <a:latin typeface="Arial" panose="020B0604020202020204" pitchFamily="34" charset="0"/>
                <a:ea typeface="等线" panose="02010600030101010101" pitchFamily="2" charset="-122"/>
                <a:cs typeface="Arial" panose="020B0604020202020204" pitchFamily="34" charset="0"/>
              </a:rPr>
              <a:t>4</a:t>
            </a:r>
            <a:r>
              <a:rPr lang="zh-CN" altLang="zh-CN" sz="1800" kern="100" dirty="0">
                <a:effectLst/>
                <a:latin typeface="Arial" panose="020B0604020202020204" pitchFamily="34" charset="0"/>
                <a:ea typeface="等线" panose="02010600030101010101" pitchFamily="2" charset="-122"/>
                <a:cs typeface="Arial" panose="020B0604020202020204" pitchFamily="34" charset="0"/>
              </a:rPr>
              <a:t>→</a:t>
            </a:r>
            <a:r>
              <a:rPr lang="en-US" altLang="zh-CN" sz="1800" kern="100" dirty="0">
                <a:effectLst/>
                <a:latin typeface="Arial" panose="020B0604020202020204" pitchFamily="34" charset="0"/>
                <a:ea typeface="等线" panose="02010600030101010101" pitchFamily="2" charset="-122"/>
                <a:cs typeface="Arial" panose="020B0604020202020204" pitchFamily="34" charset="0"/>
              </a:rPr>
              <a:t>9</a:t>
            </a:r>
          </a:p>
          <a:p>
            <a:pPr algn="l"/>
            <a:r>
              <a:rPr lang="zh-CN" altLang="zh-CN" sz="1800" kern="100" dirty="0">
                <a:effectLst/>
                <a:latin typeface="Arial" panose="020B0604020202020204" pitchFamily="34" charset="0"/>
                <a:ea typeface="等线" panose="02010600030101010101" pitchFamily="2" charset="-122"/>
                <a:cs typeface="Arial" panose="020B0604020202020204" pitchFamily="34" charset="0"/>
              </a:rPr>
              <a:t>路径</a:t>
            </a:r>
            <a:r>
              <a:rPr lang="en-US" altLang="zh-CN" sz="1800" kern="100" dirty="0">
                <a:effectLst/>
                <a:latin typeface="Arial" panose="020B0604020202020204" pitchFamily="34" charset="0"/>
                <a:ea typeface="等线" panose="02010600030101010101" pitchFamily="2" charset="-122"/>
                <a:cs typeface="Arial" panose="020B0604020202020204" pitchFamily="34" charset="0"/>
              </a:rPr>
              <a:t>6</a:t>
            </a:r>
            <a:r>
              <a:rPr lang="zh-CN" altLang="en-US" sz="1800" kern="100" dirty="0">
                <a:effectLst/>
                <a:latin typeface="Arial" panose="020B0604020202020204" pitchFamily="34" charset="0"/>
                <a:ea typeface="等线" panose="02010600030101010101" pitchFamily="2" charset="-122"/>
                <a:cs typeface="Arial" panose="020B0604020202020204" pitchFamily="34" charset="0"/>
              </a:rPr>
              <a:t>：</a:t>
            </a:r>
            <a:r>
              <a:rPr lang="en-US" altLang="zh-CN" sz="1800" kern="100" dirty="0">
                <a:effectLst/>
                <a:latin typeface="Arial" panose="020B0604020202020204" pitchFamily="34" charset="0"/>
                <a:ea typeface="等线" panose="02010600030101010101" pitchFamily="2" charset="-122"/>
                <a:cs typeface="Arial" panose="020B0604020202020204" pitchFamily="34" charset="0"/>
              </a:rPr>
              <a:t>1</a:t>
            </a:r>
            <a:r>
              <a:rPr lang="zh-CN" altLang="zh-CN" sz="1800" kern="100" dirty="0">
                <a:effectLst/>
                <a:latin typeface="Arial" panose="020B0604020202020204" pitchFamily="34" charset="0"/>
                <a:ea typeface="等线" panose="02010600030101010101" pitchFamily="2" charset="-122"/>
                <a:cs typeface="Arial" panose="020B0604020202020204" pitchFamily="34" charset="0"/>
              </a:rPr>
              <a:t>→</a:t>
            </a:r>
            <a:r>
              <a:rPr lang="en-US" altLang="zh-CN" sz="1800" kern="100" dirty="0">
                <a:effectLst/>
                <a:latin typeface="Arial" panose="020B0604020202020204" pitchFamily="34" charset="0"/>
                <a:ea typeface="等线" panose="02010600030101010101" pitchFamily="2" charset="-122"/>
                <a:cs typeface="Arial" panose="020B0604020202020204" pitchFamily="34" charset="0"/>
              </a:rPr>
              <a:t>2</a:t>
            </a:r>
            <a:r>
              <a:rPr lang="zh-CN" altLang="zh-CN" sz="1800" kern="100" dirty="0">
                <a:effectLst/>
                <a:latin typeface="Arial" panose="020B0604020202020204" pitchFamily="34" charset="0"/>
                <a:ea typeface="等线" panose="02010600030101010101" pitchFamily="2" charset="-122"/>
                <a:cs typeface="Arial" panose="020B0604020202020204" pitchFamily="34" charset="0"/>
              </a:rPr>
              <a:t>→</a:t>
            </a:r>
            <a:r>
              <a:rPr lang="en-US" altLang="zh-CN" sz="1800" kern="100" dirty="0">
                <a:effectLst/>
                <a:latin typeface="Arial" panose="020B0604020202020204" pitchFamily="34" charset="0"/>
                <a:ea typeface="等线" panose="02010600030101010101" pitchFamily="2" charset="-122"/>
                <a:cs typeface="Arial" panose="020B0604020202020204" pitchFamily="34" charset="0"/>
              </a:rPr>
              <a:t>3</a:t>
            </a:r>
            <a:r>
              <a:rPr lang="zh-CN" altLang="zh-CN" sz="1800" kern="100" dirty="0">
                <a:effectLst/>
                <a:latin typeface="Arial" panose="020B0604020202020204" pitchFamily="34" charset="0"/>
                <a:ea typeface="等线" panose="02010600030101010101" pitchFamily="2" charset="-122"/>
                <a:cs typeface="Arial" panose="020B0604020202020204" pitchFamily="34" charset="0"/>
              </a:rPr>
              <a:t>→</a:t>
            </a:r>
            <a:r>
              <a:rPr lang="en-US" altLang="zh-CN" sz="1800" kern="100" dirty="0">
                <a:effectLst/>
                <a:latin typeface="Arial" panose="020B0604020202020204" pitchFamily="34" charset="0"/>
                <a:ea typeface="等线" panose="02010600030101010101" pitchFamily="2" charset="-122"/>
                <a:cs typeface="Arial" panose="020B0604020202020204" pitchFamily="34" charset="0"/>
              </a:rPr>
              <a:t>4</a:t>
            </a:r>
            <a:r>
              <a:rPr lang="zh-CN" altLang="zh-CN" sz="1800" kern="100" dirty="0">
                <a:effectLst/>
                <a:latin typeface="Arial" panose="020B0604020202020204" pitchFamily="34" charset="0"/>
                <a:ea typeface="等线" panose="02010600030101010101" pitchFamily="2" charset="-122"/>
                <a:cs typeface="Arial" panose="020B0604020202020204" pitchFamily="34" charset="0"/>
              </a:rPr>
              <a:t>→</a:t>
            </a:r>
            <a:r>
              <a:rPr lang="en-US" altLang="zh-CN" sz="1800" kern="100" dirty="0">
                <a:effectLst/>
                <a:latin typeface="Arial" panose="020B0604020202020204" pitchFamily="34" charset="0"/>
                <a:ea typeface="等线" panose="02010600030101010101" pitchFamily="2" charset="-122"/>
                <a:cs typeface="Arial" panose="020B0604020202020204" pitchFamily="34" charset="0"/>
              </a:rPr>
              <a:t>5</a:t>
            </a:r>
            <a:r>
              <a:rPr lang="zh-CN" altLang="zh-CN" sz="1800" kern="100" dirty="0">
                <a:effectLst/>
                <a:latin typeface="Arial" panose="020B0604020202020204" pitchFamily="34" charset="0"/>
                <a:ea typeface="等线" panose="02010600030101010101" pitchFamily="2" charset="-122"/>
                <a:cs typeface="Arial" panose="020B0604020202020204" pitchFamily="34" charset="0"/>
              </a:rPr>
              <a:t>→</a:t>
            </a:r>
            <a:r>
              <a:rPr lang="en-US" altLang="zh-CN" sz="1800" kern="100" dirty="0">
                <a:effectLst/>
                <a:latin typeface="Arial" panose="020B0604020202020204" pitchFamily="34" charset="0"/>
                <a:ea typeface="等线" panose="02010600030101010101" pitchFamily="2" charset="-122"/>
                <a:cs typeface="Arial" panose="020B0604020202020204" pitchFamily="34" charset="0"/>
              </a:rPr>
              <a:t>7</a:t>
            </a:r>
            <a:r>
              <a:rPr lang="zh-CN" altLang="zh-CN" sz="1800" kern="100" dirty="0">
                <a:effectLst/>
                <a:latin typeface="Arial" panose="020B0604020202020204" pitchFamily="34" charset="0"/>
                <a:ea typeface="等线" panose="02010600030101010101" pitchFamily="2" charset="-122"/>
                <a:cs typeface="Arial" panose="020B0604020202020204" pitchFamily="34" charset="0"/>
              </a:rPr>
              <a:t>→</a:t>
            </a:r>
            <a:r>
              <a:rPr lang="en-US" altLang="zh-CN" sz="1800" kern="100" dirty="0">
                <a:effectLst/>
                <a:latin typeface="Arial" panose="020B0604020202020204" pitchFamily="34" charset="0"/>
                <a:ea typeface="等线" panose="02010600030101010101" pitchFamily="2" charset="-122"/>
                <a:cs typeface="Arial" panose="020B0604020202020204" pitchFamily="34" charset="0"/>
              </a:rPr>
              <a:t>8</a:t>
            </a:r>
            <a:r>
              <a:rPr lang="zh-CN" altLang="zh-CN" sz="1800" kern="100" dirty="0">
                <a:effectLst/>
                <a:latin typeface="Arial" panose="020B0604020202020204" pitchFamily="34" charset="0"/>
                <a:ea typeface="等线" panose="02010600030101010101" pitchFamily="2" charset="-122"/>
                <a:cs typeface="Arial" panose="020B0604020202020204" pitchFamily="34" charset="0"/>
              </a:rPr>
              <a:t>→</a:t>
            </a:r>
            <a:r>
              <a:rPr lang="en-US" altLang="zh-CN" sz="1800" kern="100" dirty="0">
                <a:effectLst/>
                <a:latin typeface="Arial" panose="020B0604020202020204" pitchFamily="34" charset="0"/>
                <a:ea typeface="等线" panose="02010600030101010101" pitchFamily="2" charset="-122"/>
                <a:cs typeface="Arial" panose="020B0604020202020204" pitchFamily="34" charset="0"/>
              </a:rPr>
              <a:t>4</a:t>
            </a:r>
            <a:r>
              <a:rPr lang="zh-CN" altLang="zh-CN" sz="1800" kern="100" dirty="0">
                <a:effectLst/>
                <a:latin typeface="Arial" panose="020B0604020202020204" pitchFamily="34" charset="0"/>
                <a:ea typeface="等线" panose="02010600030101010101" pitchFamily="2" charset="-122"/>
                <a:cs typeface="Arial" panose="020B0604020202020204" pitchFamily="34" charset="0"/>
              </a:rPr>
              <a:t>→</a:t>
            </a:r>
            <a:r>
              <a:rPr lang="en-US" altLang="zh-CN" sz="1800" kern="100" dirty="0">
                <a:effectLst/>
                <a:latin typeface="Arial" panose="020B0604020202020204" pitchFamily="34" charset="0"/>
                <a:ea typeface="等线" panose="02010600030101010101" pitchFamily="2" charset="-122"/>
                <a:cs typeface="Arial" panose="020B0604020202020204" pitchFamily="34" charset="0"/>
              </a:rPr>
              <a:t>9</a:t>
            </a:r>
          </a:p>
        </p:txBody>
      </p:sp>
      <p:sp>
        <p:nvSpPr>
          <p:cNvPr id="12" name="文本框 11">
            <a:extLst>
              <a:ext uri="{FF2B5EF4-FFF2-40B4-BE49-F238E27FC236}">
                <a16:creationId xmlns:a16="http://schemas.microsoft.com/office/drawing/2014/main" id="{549BC1E8-9384-4C42-9DFA-B1A7FCCA0D72}"/>
              </a:ext>
            </a:extLst>
          </p:cNvPr>
          <p:cNvSpPr txBox="1"/>
          <p:nvPr/>
        </p:nvSpPr>
        <p:spPr>
          <a:xfrm>
            <a:off x="2443425" y="3251291"/>
            <a:ext cx="4770766" cy="369332"/>
          </a:xfrm>
          <a:prstGeom prst="rect">
            <a:avLst/>
          </a:prstGeom>
          <a:noFill/>
        </p:spPr>
        <p:txBody>
          <a:bodyPr wrap="square" rtlCol="0">
            <a:spAutoFit/>
          </a:bodyPr>
          <a:lstStyle/>
          <a:p>
            <a:r>
              <a:rPr lang="zh-CN" altLang="en-US" b="1" dirty="0"/>
              <a:t>导出独立路径：</a:t>
            </a:r>
          </a:p>
        </p:txBody>
      </p:sp>
      <p:pic>
        <p:nvPicPr>
          <p:cNvPr id="13" name="图片 12">
            <a:extLst>
              <a:ext uri="{FF2B5EF4-FFF2-40B4-BE49-F238E27FC236}">
                <a16:creationId xmlns:a16="http://schemas.microsoft.com/office/drawing/2014/main" id="{6155AE28-972D-4848-80CA-64BEEBAAE78C}"/>
              </a:ext>
            </a:extLst>
          </p:cNvPr>
          <p:cNvPicPr>
            <a:picLocks noChangeAspect="1"/>
          </p:cNvPicPr>
          <p:nvPr/>
        </p:nvPicPr>
        <p:blipFill>
          <a:blip r:embed="rId3"/>
          <a:stretch>
            <a:fillRect/>
          </a:stretch>
        </p:blipFill>
        <p:spPr>
          <a:xfrm>
            <a:off x="7837310" y="1770710"/>
            <a:ext cx="3449807" cy="4511658"/>
          </a:xfrm>
          <a:prstGeom prst="rect">
            <a:avLst/>
          </a:prstGeom>
        </p:spPr>
      </p:pic>
    </p:spTree>
    <p:extLst>
      <p:ext uri="{BB962C8B-B14F-4D97-AF65-F5344CB8AC3E}">
        <p14:creationId xmlns:p14="http://schemas.microsoft.com/office/powerpoint/2010/main" val="4228386731"/>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pPr algn="ctr"/>
            <a:r>
              <a:rPr lang="zh-CN" altLang="en-US" sz="4800" dirty="0">
                <a:solidFill>
                  <a:schemeClr val="tx1"/>
                </a:solidFill>
                <a:latin typeface="+mj-ea"/>
                <a:ea typeface="+mj-ea"/>
              </a:rPr>
              <a:t>测试基本路径</a:t>
            </a:r>
          </a:p>
        </p:txBody>
      </p:sp>
      <p:sp>
        <p:nvSpPr>
          <p:cNvPr id="144" name="Google Shape;144;p20"/>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64</a:t>
            </a:fld>
            <a:endParaRPr kern="0">
              <a:solidFill>
                <a:srgbClr val="0091EA"/>
              </a:solidFill>
            </a:endParaRPr>
          </a:p>
        </p:txBody>
      </p:sp>
      <p:sp>
        <p:nvSpPr>
          <p:cNvPr id="5" name="Rectangle 2">
            <a:extLst>
              <a:ext uri="{FF2B5EF4-FFF2-40B4-BE49-F238E27FC236}">
                <a16:creationId xmlns:a16="http://schemas.microsoft.com/office/drawing/2014/main" id="{071A4E9E-3060-410B-BE40-BF44A1BAB7F3}"/>
              </a:ext>
            </a:extLst>
          </p:cNvPr>
          <p:cNvSpPr>
            <a:spLocks noChangeArrowheads="1"/>
          </p:cNvSpPr>
          <p:nvPr/>
        </p:nvSpPr>
        <p:spPr bwMode="auto">
          <a:xfrm>
            <a:off x="5825756" y="178494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文本框 10">
            <a:extLst>
              <a:ext uri="{FF2B5EF4-FFF2-40B4-BE49-F238E27FC236}">
                <a16:creationId xmlns:a16="http://schemas.microsoft.com/office/drawing/2014/main" id="{791B325D-BE37-45C9-A433-E284DBFE522D}"/>
              </a:ext>
            </a:extLst>
          </p:cNvPr>
          <p:cNvSpPr txBox="1"/>
          <p:nvPr/>
        </p:nvSpPr>
        <p:spPr>
          <a:xfrm>
            <a:off x="2422160" y="1870297"/>
            <a:ext cx="4770766" cy="369332"/>
          </a:xfrm>
          <a:prstGeom prst="rect">
            <a:avLst/>
          </a:prstGeom>
          <a:noFill/>
        </p:spPr>
        <p:txBody>
          <a:bodyPr wrap="square" rtlCol="0">
            <a:spAutoFit/>
          </a:bodyPr>
          <a:lstStyle/>
          <a:p>
            <a:r>
              <a:rPr lang="zh-CN" altLang="en-US" b="1" dirty="0"/>
              <a:t>设计测试用例：</a:t>
            </a:r>
          </a:p>
        </p:txBody>
      </p:sp>
      <p:graphicFrame>
        <p:nvGraphicFramePr>
          <p:cNvPr id="9" name="表格 8">
            <a:extLst>
              <a:ext uri="{FF2B5EF4-FFF2-40B4-BE49-F238E27FC236}">
                <a16:creationId xmlns:a16="http://schemas.microsoft.com/office/drawing/2014/main" id="{B35D6A7B-61EA-4A77-9B79-BF0B74941A9C}"/>
              </a:ext>
            </a:extLst>
          </p:cNvPr>
          <p:cNvGraphicFramePr>
            <a:graphicFrameLocks noGrp="1"/>
          </p:cNvGraphicFramePr>
          <p:nvPr>
            <p:extLst>
              <p:ext uri="{D42A27DB-BD31-4B8C-83A1-F6EECF244321}">
                <p14:modId xmlns:p14="http://schemas.microsoft.com/office/powerpoint/2010/main" val="1352373660"/>
              </p:ext>
            </p:extLst>
          </p:nvPr>
        </p:nvGraphicFramePr>
        <p:xfrm>
          <a:off x="3416300" y="2597944"/>
          <a:ext cx="5359400" cy="2933700"/>
        </p:xfrm>
        <a:graphic>
          <a:graphicData uri="http://schemas.openxmlformats.org/drawingml/2006/table">
            <a:tbl>
              <a:tblPr/>
              <a:tblGrid>
                <a:gridCol w="647700">
                  <a:extLst>
                    <a:ext uri="{9D8B030D-6E8A-4147-A177-3AD203B41FA5}">
                      <a16:colId xmlns:a16="http://schemas.microsoft.com/office/drawing/2014/main" val="3608695675"/>
                    </a:ext>
                  </a:extLst>
                </a:gridCol>
                <a:gridCol w="2184400">
                  <a:extLst>
                    <a:ext uri="{9D8B030D-6E8A-4147-A177-3AD203B41FA5}">
                      <a16:colId xmlns:a16="http://schemas.microsoft.com/office/drawing/2014/main" val="1943917479"/>
                    </a:ext>
                  </a:extLst>
                </a:gridCol>
                <a:gridCol w="2527300">
                  <a:extLst>
                    <a:ext uri="{9D8B030D-6E8A-4147-A177-3AD203B41FA5}">
                      <a16:colId xmlns:a16="http://schemas.microsoft.com/office/drawing/2014/main" val="4064399992"/>
                    </a:ext>
                  </a:extLst>
                </a:gridCol>
              </a:tblGrid>
              <a:tr h="419100">
                <a:tc>
                  <a:txBody>
                    <a:bodyPr/>
                    <a:lstStyle/>
                    <a:p>
                      <a:pPr algn="ctr" fontAlgn="ctr"/>
                      <a:r>
                        <a:rPr lang="en-US" sz="1100" b="1" i="0" u="none" strike="noStrike" dirty="0">
                          <a:solidFill>
                            <a:srgbClr val="000000"/>
                          </a:solidFill>
                          <a:effectLst/>
                          <a:latin typeface="等线" panose="02010600030101010101" pitchFamily="2" charset="-122"/>
                          <a:ea typeface="等线" panose="02010600030101010101" pitchFamily="2" charset="-122"/>
                        </a:rPr>
                        <a:t>Test Cases</a:t>
                      </a:r>
                      <a:endParaRPr lang="zh-CN" sz="1100" b="1"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sz="1100" b="1" i="0" u="none" strike="noStrike" dirty="0">
                          <a:solidFill>
                            <a:srgbClr val="000000"/>
                          </a:solidFill>
                          <a:effectLst/>
                          <a:latin typeface="等线" panose="02010600030101010101" pitchFamily="2" charset="-122"/>
                          <a:ea typeface="等线" panose="02010600030101010101" pitchFamily="2" charset="-122"/>
                        </a:rPr>
                        <a:t>Input</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sz="1100" b="1" i="0" u="none" strike="noStrike" dirty="0">
                          <a:solidFill>
                            <a:srgbClr val="000000"/>
                          </a:solidFill>
                          <a:effectLst/>
                          <a:latin typeface="等线" panose="02010600030101010101" pitchFamily="2" charset="-122"/>
                          <a:ea typeface="等线" panose="02010600030101010101" pitchFamily="2" charset="-122"/>
                        </a:rPr>
                        <a:t>Output</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707386"/>
                  </a:ext>
                </a:extLst>
              </a:tr>
              <a:tr h="419100">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Path 1</a:t>
                      </a:r>
                      <a:endParaRPr 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sz="1100" b="0" i="0" u="none" strike="noStrike" dirty="0">
                          <a:solidFill>
                            <a:srgbClr val="000000"/>
                          </a:solidFill>
                          <a:effectLst/>
                          <a:latin typeface="等线" panose="02010600030101010101" pitchFamily="2" charset="-122"/>
                          <a:ea typeface="等线" panose="02010600030101010101" pitchFamily="2" charset="-122"/>
                        </a:rPr>
                        <a:t>Do not choose any file</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sz="1100" b="0" i="0" u="none" strike="noStrike">
                          <a:solidFill>
                            <a:srgbClr val="000000"/>
                          </a:solidFill>
                          <a:effectLst/>
                          <a:latin typeface="等线" panose="02010600030101010101" pitchFamily="2" charset="-122"/>
                          <a:ea typeface="等线" panose="02010600030101010101" pitchFamily="2" charset="-122"/>
                        </a:rPr>
                        <a:t>No reaction</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0112404"/>
                  </a:ext>
                </a:extLst>
              </a:tr>
              <a:tr h="419100">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Path 2</a:t>
                      </a:r>
                      <a:endParaRPr 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sz="1100" b="0" i="0" u="none" strike="noStrike">
                          <a:solidFill>
                            <a:srgbClr val="000000"/>
                          </a:solidFill>
                          <a:effectLst/>
                          <a:latin typeface="等线" panose="02010600030101010101" pitchFamily="2" charset="-122"/>
                          <a:ea typeface="等线" panose="02010600030101010101" pitchFamily="2" charset="-122"/>
                        </a:rPr>
                        <a:t>Do not choose located folder</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sz="1100" b="0" i="0" u="none" strike="noStrike">
                          <a:solidFill>
                            <a:srgbClr val="000000"/>
                          </a:solidFill>
                          <a:effectLst/>
                          <a:latin typeface="等线" panose="02010600030101010101" pitchFamily="2" charset="-122"/>
                          <a:ea typeface="等线" panose="02010600030101010101" pitchFamily="2" charset="-122"/>
                        </a:rPr>
                        <a:t>Warning window</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29528994"/>
                  </a:ext>
                </a:extLst>
              </a:tr>
              <a:tr h="419100">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Path 3</a:t>
                      </a:r>
                      <a:endParaRPr 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sz="1100" b="0" i="0" u="none" strike="noStrike">
                          <a:solidFill>
                            <a:srgbClr val="000000"/>
                          </a:solidFill>
                          <a:effectLst/>
                          <a:latin typeface="等线" panose="02010600030101010101" pitchFamily="2" charset="-122"/>
                          <a:ea typeface="等线" panose="02010600030101010101" pitchFamily="2" charset="-122"/>
                        </a:rPr>
                        <a:t>invalid file name</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sz="1100" b="0" i="0" u="none" strike="noStrike">
                          <a:solidFill>
                            <a:srgbClr val="000000"/>
                          </a:solidFill>
                          <a:effectLst/>
                          <a:latin typeface="等线" panose="02010600030101010101" pitchFamily="2" charset="-122"/>
                          <a:ea typeface="等线" panose="02010600030101010101" pitchFamily="2" charset="-122"/>
                        </a:rPr>
                        <a:t>Warning window</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3512152"/>
                  </a:ext>
                </a:extLst>
              </a:tr>
              <a:tr h="419100">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Path 4</a:t>
                      </a:r>
                      <a:endParaRPr 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sz="1100" b="0" i="0" u="none" strike="noStrike">
                          <a:solidFill>
                            <a:srgbClr val="000000"/>
                          </a:solidFill>
                          <a:effectLst/>
                          <a:latin typeface="等线" panose="02010600030101010101" pitchFamily="2" charset="-122"/>
                          <a:ea typeface="等线" panose="02010600030101010101" pitchFamily="2" charset="-122"/>
                        </a:rPr>
                        <a:t>file size is 0</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sz="1100" b="0" i="0" u="none" strike="noStrike">
                          <a:solidFill>
                            <a:srgbClr val="000000"/>
                          </a:solidFill>
                          <a:effectLst/>
                          <a:latin typeface="等线" panose="02010600030101010101" pitchFamily="2" charset="-122"/>
                          <a:ea typeface="等线" panose="02010600030101010101" pitchFamily="2" charset="-122"/>
                        </a:rPr>
                        <a:t>Completed and show completed window</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84204862"/>
                  </a:ext>
                </a:extLst>
              </a:tr>
              <a:tr h="419100">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Path 5</a:t>
                      </a:r>
                      <a:endParaRPr 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sz="1100" b="0" i="0" u="none" strike="noStrike">
                          <a:solidFill>
                            <a:srgbClr val="000000"/>
                          </a:solidFill>
                          <a:effectLst/>
                          <a:latin typeface="等线" panose="02010600030101010101" pitchFamily="2" charset="-122"/>
                          <a:ea typeface="等线" panose="02010600030101010101" pitchFamily="2" charset="-122"/>
                        </a:rPr>
                        <a:t>file size&lt;buffer size</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sz="1100" b="0" i="0" u="none" strike="noStrike" dirty="0">
                          <a:solidFill>
                            <a:srgbClr val="000000"/>
                          </a:solidFill>
                          <a:effectLst/>
                          <a:latin typeface="等线" panose="02010600030101010101" pitchFamily="2" charset="-122"/>
                          <a:ea typeface="等线" panose="02010600030101010101" pitchFamily="2" charset="-122"/>
                        </a:rPr>
                        <a:t>Completed and show completed window</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7017891"/>
                  </a:ext>
                </a:extLst>
              </a:tr>
              <a:tr h="419100">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Path 6</a:t>
                      </a:r>
                      <a:endParaRPr 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sz="1100" b="0" i="0" u="none" strike="noStrike">
                          <a:solidFill>
                            <a:srgbClr val="000000"/>
                          </a:solidFill>
                          <a:effectLst/>
                          <a:latin typeface="等线" panose="02010600030101010101" pitchFamily="2" charset="-122"/>
                          <a:ea typeface="等线" panose="02010600030101010101" pitchFamily="2" charset="-122"/>
                        </a:rPr>
                        <a:t>file size&gt;buffer size</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sz="1100" b="0" i="0" u="none" strike="noStrike" dirty="0">
                          <a:solidFill>
                            <a:srgbClr val="000000"/>
                          </a:solidFill>
                          <a:effectLst/>
                          <a:latin typeface="等线" panose="02010600030101010101" pitchFamily="2" charset="-122"/>
                          <a:ea typeface="等线" panose="02010600030101010101" pitchFamily="2" charset="-122"/>
                        </a:rPr>
                        <a:t>Completed and show completed window</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4638909"/>
                  </a:ext>
                </a:extLst>
              </a:tr>
            </a:tbl>
          </a:graphicData>
        </a:graphic>
      </p:graphicFrame>
      <p:sp>
        <p:nvSpPr>
          <p:cNvPr id="17" name="文本框 16">
            <a:extLst>
              <a:ext uri="{FF2B5EF4-FFF2-40B4-BE49-F238E27FC236}">
                <a16:creationId xmlns:a16="http://schemas.microsoft.com/office/drawing/2014/main" id="{155F1AA8-BA73-478C-A75E-8F1518872598}"/>
              </a:ext>
            </a:extLst>
          </p:cNvPr>
          <p:cNvSpPr txBox="1"/>
          <p:nvPr/>
        </p:nvSpPr>
        <p:spPr>
          <a:xfrm>
            <a:off x="1954327" y="1335981"/>
            <a:ext cx="4770766" cy="369332"/>
          </a:xfrm>
          <a:prstGeom prst="rect">
            <a:avLst/>
          </a:prstGeom>
          <a:noFill/>
        </p:spPr>
        <p:txBody>
          <a:bodyPr wrap="square" rtlCol="0">
            <a:spAutoFit/>
          </a:bodyPr>
          <a:lstStyle/>
          <a:p>
            <a:r>
              <a:rPr lang="zh-CN" altLang="en-US" b="1" dirty="0"/>
              <a:t>文件下载界面</a:t>
            </a:r>
          </a:p>
        </p:txBody>
      </p:sp>
    </p:spTree>
    <p:extLst>
      <p:ext uri="{BB962C8B-B14F-4D97-AF65-F5344CB8AC3E}">
        <p14:creationId xmlns:p14="http://schemas.microsoft.com/office/powerpoint/2010/main" val="943833772"/>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pPr algn="ctr"/>
            <a:r>
              <a:rPr lang="zh-CN" altLang="en-US" sz="4800" dirty="0">
                <a:solidFill>
                  <a:schemeClr val="tx1"/>
                </a:solidFill>
                <a:latin typeface="+mj-ea"/>
                <a:ea typeface="+mj-ea"/>
              </a:rPr>
              <a:t>测试基本路径</a:t>
            </a:r>
          </a:p>
        </p:txBody>
      </p:sp>
      <p:sp>
        <p:nvSpPr>
          <p:cNvPr id="144" name="Google Shape;144;p20"/>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65</a:t>
            </a:fld>
            <a:endParaRPr kern="0">
              <a:solidFill>
                <a:srgbClr val="0091EA"/>
              </a:solidFill>
            </a:endParaRPr>
          </a:p>
        </p:txBody>
      </p:sp>
      <p:sp>
        <p:nvSpPr>
          <p:cNvPr id="5" name="Rectangle 2">
            <a:extLst>
              <a:ext uri="{FF2B5EF4-FFF2-40B4-BE49-F238E27FC236}">
                <a16:creationId xmlns:a16="http://schemas.microsoft.com/office/drawing/2014/main" id="{071A4E9E-3060-410B-BE40-BF44A1BAB7F3}"/>
              </a:ext>
            </a:extLst>
          </p:cNvPr>
          <p:cNvSpPr>
            <a:spLocks noChangeArrowheads="1"/>
          </p:cNvSpPr>
          <p:nvPr/>
        </p:nvSpPr>
        <p:spPr bwMode="auto">
          <a:xfrm>
            <a:off x="5825756" y="178494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文本框 10">
            <a:extLst>
              <a:ext uri="{FF2B5EF4-FFF2-40B4-BE49-F238E27FC236}">
                <a16:creationId xmlns:a16="http://schemas.microsoft.com/office/drawing/2014/main" id="{791B325D-BE37-45C9-A433-E284DBFE522D}"/>
              </a:ext>
            </a:extLst>
          </p:cNvPr>
          <p:cNvSpPr txBox="1"/>
          <p:nvPr/>
        </p:nvSpPr>
        <p:spPr>
          <a:xfrm>
            <a:off x="2422160" y="1870297"/>
            <a:ext cx="4770766" cy="369332"/>
          </a:xfrm>
          <a:prstGeom prst="rect">
            <a:avLst/>
          </a:prstGeom>
          <a:noFill/>
        </p:spPr>
        <p:txBody>
          <a:bodyPr wrap="square" rtlCol="0">
            <a:spAutoFit/>
          </a:bodyPr>
          <a:lstStyle/>
          <a:p>
            <a:r>
              <a:rPr lang="zh-CN" altLang="en-US" b="1" dirty="0"/>
              <a:t>图矩阵：</a:t>
            </a:r>
          </a:p>
        </p:txBody>
      </p:sp>
      <p:sp>
        <p:nvSpPr>
          <p:cNvPr id="10" name="文本框 9">
            <a:extLst>
              <a:ext uri="{FF2B5EF4-FFF2-40B4-BE49-F238E27FC236}">
                <a16:creationId xmlns:a16="http://schemas.microsoft.com/office/drawing/2014/main" id="{08924789-4764-4F55-87F4-39F84D305721}"/>
              </a:ext>
            </a:extLst>
          </p:cNvPr>
          <p:cNvSpPr txBox="1"/>
          <p:nvPr/>
        </p:nvSpPr>
        <p:spPr>
          <a:xfrm>
            <a:off x="1954327" y="1335981"/>
            <a:ext cx="4770766" cy="369332"/>
          </a:xfrm>
          <a:prstGeom prst="rect">
            <a:avLst/>
          </a:prstGeom>
          <a:noFill/>
        </p:spPr>
        <p:txBody>
          <a:bodyPr wrap="square" rtlCol="0">
            <a:spAutoFit/>
          </a:bodyPr>
          <a:lstStyle/>
          <a:p>
            <a:r>
              <a:rPr lang="zh-CN" altLang="en-US" b="1" dirty="0"/>
              <a:t>文件下载界面</a:t>
            </a:r>
          </a:p>
        </p:txBody>
      </p:sp>
      <p:pic>
        <p:nvPicPr>
          <p:cNvPr id="12" name="图片 11">
            <a:extLst>
              <a:ext uri="{FF2B5EF4-FFF2-40B4-BE49-F238E27FC236}">
                <a16:creationId xmlns:a16="http://schemas.microsoft.com/office/drawing/2014/main" id="{71A68AEF-2DF6-4146-B2BE-D958F9D1B270}"/>
              </a:ext>
            </a:extLst>
          </p:cNvPr>
          <p:cNvPicPr>
            <a:picLocks noChangeAspect="1"/>
          </p:cNvPicPr>
          <p:nvPr/>
        </p:nvPicPr>
        <p:blipFill>
          <a:blip r:embed="rId3"/>
          <a:stretch>
            <a:fillRect/>
          </a:stretch>
        </p:blipFill>
        <p:spPr>
          <a:xfrm>
            <a:off x="3633635" y="2404613"/>
            <a:ext cx="4924730" cy="3852647"/>
          </a:xfrm>
          <a:prstGeom prst="rect">
            <a:avLst/>
          </a:prstGeom>
        </p:spPr>
      </p:pic>
    </p:spTree>
    <p:extLst>
      <p:ext uri="{BB962C8B-B14F-4D97-AF65-F5344CB8AC3E}">
        <p14:creationId xmlns:p14="http://schemas.microsoft.com/office/powerpoint/2010/main" val="1889066517"/>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pPr algn="ctr"/>
            <a:r>
              <a:rPr lang="zh-CN" altLang="en-US" sz="4800" dirty="0">
                <a:solidFill>
                  <a:schemeClr val="tx1"/>
                </a:solidFill>
                <a:latin typeface="+mj-ea"/>
                <a:ea typeface="+mj-ea"/>
              </a:rPr>
              <a:t>测试基本路径</a:t>
            </a:r>
          </a:p>
        </p:txBody>
      </p:sp>
      <p:sp>
        <p:nvSpPr>
          <p:cNvPr id="144" name="Google Shape;144;p20"/>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66</a:t>
            </a:fld>
            <a:endParaRPr kern="0">
              <a:solidFill>
                <a:srgbClr val="0091EA"/>
              </a:solidFill>
            </a:endParaRPr>
          </a:p>
        </p:txBody>
      </p:sp>
      <p:sp>
        <p:nvSpPr>
          <p:cNvPr id="5" name="Rectangle 2">
            <a:extLst>
              <a:ext uri="{FF2B5EF4-FFF2-40B4-BE49-F238E27FC236}">
                <a16:creationId xmlns:a16="http://schemas.microsoft.com/office/drawing/2014/main" id="{071A4E9E-3060-410B-BE40-BF44A1BAB7F3}"/>
              </a:ext>
            </a:extLst>
          </p:cNvPr>
          <p:cNvSpPr>
            <a:spLocks noChangeArrowheads="1"/>
          </p:cNvSpPr>
          <p:nvPr/>
        </p:nvSpPr>
        <p:spPr bwMode="auto">
          <a:xfrm>
            <a:off x="5825756" y="178494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文本框 10">
            <a:extLst>
              <a:ext uri="{FF2B5EF4-FFF2-40B4-BE49-F238E27FC236}">
                <a16:creationId xmlns:a16="http://schemas.microsoft.com/office/drawing/2014/main" id="{791B325D-BE37-45C9-A433-E284DBFE522D}"/>
              </a:ext>
            </a:extLst>
          </p:cNvPr>
          <p:cNvSpPr txBox="1"/>
          <p:nvPr/>
        </p:nvSpPr>
        <p:spPr>
          <a:xfrm>
            <a:off x="2422160" y="1870297"/>
            <a:ext cx="4770766" cy="369332"/>
          </a:xfrm>
          <a:prstGeom prst="rect">
            <a:avLst/>
          </a:prstGeom>
          <a:noFill/>
        </p:spPr>
        <p:txBody>
          <a:bodyPr wrap="square" rtlCol="0">
            <a:spAutoFit/>
          </a:bodyPr>
          <a:lstStyle/>
          <a:p>
            <a:r>
              <a:rPr lang="en-US" altLang="zh-CN" b="1" dirty="0"/>
              <a:t>N-S</a:t>
            </a:r>
            <a:r>
              <a:rPr lang="zh-CN" altLang="en-US" b="1" dirty="0"/>
              <a:t>图：</a:t>
            </a:r>
          </a:p>
        </p:txBody>
      </p:sp>
      <p:sp>
        <p:nvSpPr>
          <p:cNvPr id="10" name="文本框 9">
            <a:extLst>
              <a:ext uri="{FF2B5EF4-FFF2-40B4-BE49-F238E27FC236}">
                <a16:creationId xmlns:a16="http://schemas.microsoft.com/office/drawing/2014/main" id="{08924789-4764-4F55-87F4-39F84D305721}"/>
              </a:ext>
            </a:extLst>
          </p:cNvPr>
          <p:cNvSpPr txBox="1"/>
          <p:nvPr/>
        </p:nvSpPr>
        <p:spPr>
          <a:xfrm>
            <a:off x="1954327" y="1335981"/>
            <a:ext cx="4770766" cy="369332"/>
          </a:xfrm>
          <a:prstGeom prst="rect">
            <a:avLst/>
          </a:prstGeom>
          <a:noFill/>
        </p:spPr>
        <p:txBody>
          <a:bodyPr wrap="square" rtlCol="0">
            <a:spAutoFit/>
          </a:bodyPr>
          <a:lstStyle/>
          <a:p>
            <a:r>
              <a:rPr lang="zh-CN" altLang="en-US" b="1" dirty="0"/>
              <a:t>文件下载界面</a:t>
            </a:r>
          </a:p>
        </p:txBody>
      </p:sp>
      <p:pic>
        <p:nvPicPr>
          <p:cNvPr id="12" name="图片 11">
            <a:extLst>
              <a:ext uri="{FF2B5EF4-FFF2-40B4-BE49-F238E27FC236}">
                <a16:creationId xmlns:a16="http://schemas.microsoft.com/office/drawing/2014/main" id="{ABC06552-C08F-4B3C-A5F4-54D668B64556}"/>
              </a:ext>
            </a:extLst>
          </p:cNvPr>
          <p:cNvPicPr>
            <a:picLocks noChangeAspect="1"/>
          </p:cNvPicPr>
          <p:nvPr/>
        </p:nvPicPr>
        <p:blipFill>
          <a:blip r:embed="rId3"/>
          <a:stretch>
            <a:fillRect/>
          </a:stretch>
        </p:blipFill>
        <p:spPr>
          <a:xfrm>
            <a:off x="3458845" y="2054963"/>
            <a:ext cx="5274310" cy="4702175"/>
          </a:xfrm>
          <a:prstGeom prst="rect">
            <a:avLst/>
          </a:prstGeom>
        </p:spPr>
      </p:pic>
    </p:spTree>
    <p:extLst>
      <p:ext uri="{BB962C8B-B14F-4D97-AF65-F5344CB8AC3E}">
        <p14:creationId xmlns:p14="http://schemas.microsoft.com/office/powerpoint/2010/main" val="1888798926"/>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prstGeom prst="rect">
            <a:avLst/>
          </a:prstGeom>
        </p:spPr>
        <p:txBody>
          <a:bodyPr spcFirstLastPara="1" vert="horz" wrap="square" lIns="121900" tIns="121900" rIns="121900" bIns="121900" rtlCol="0" anchor="b" anchorCtr="0">
            <a:noAutofit/>
          </a:bodyPr>
          <a:lstStyle/>
          <a:p>
            <a:r>
              <a:rPr lang="en-US" altLang="zh-CN" sz="8000" dirty="0">
                <a:solidFill>
                  <a:schemeClr val="accent4"/>
                </a:solidFill>
              </a:rPr>
              <a:t>4.3</a:t>
            </a:r>
            <a:endParaRPr lang="zh-CN" altLang="en-US" sz="8000" dirty="0">
              <a:solidFill>
                <a:schemeClr val="accent4"/>
              </a:solidFill>
            </a:endParaRPr>
          </a:p>
          <a:p>
            <a:r>
              <a:rPr lang="zh-CN" altLang="en-US" dirty="0"/>
              <a:t>单元测试</a:t>
            </a:r>
          </a:p>
        </p:txBody>
      </p:sp>
      <p:sp>
        <p:nvSpPr>
          <p:cNvPr id="98" name="Google Shape;98;p15"/>
          <p:cNvSpPr txBox="1">
            <a:spLocks noGrp="1"/>
          </p:cNvSpPr>
          <p:nvPr>
            <p:ph type="subTitle" idx="1"/>
          </p:nvPr>
        </p:nvSpPr>
        <p:spPr>
          <a:prstGeom prst="rect">
            <a:avLst/>
          </a:prstGeom>
        </p:spPr>
        <p:txBody>
          <a:bodyPr spcFirstLastPara="1" vert="horz" wrap="square" lIns="121900" tIns="121900" rIns="121900" bIns="121900" rtlCol="0" anchor="t" anchorCtr="0">
            <a:noAutofit/>
          </a:bodyPr>
          <a:lstStyle/>
          <a:p>
            <a:pPr marL="0" indent="0"/>
            <a:endParaRPr dirty="0"/>
          </a:p>
        </p:txBody>
      </p:sp>
      <p:sp>
        <p:nvSpPr>
          <p:cNvPr id="99" name="Google Shape;99;p15"/>
          <p:cNvSpPr txBox="1">
            <a:spLocks noGrp="1"/>
          </p:cNvSpPr>
          <p:nvPr>
            <p:ph type="sldNum" idx="4294967295"/>
          </p:nvPr>
        </p:nvSpPr>
        <p:spPr>
          <a:xfrm>
            <a:off x="11460163" y="6332538"/>
            <a:ext cx="731837" cy="525462"/>
          </a:xfrm>
          <a:prstGeom prst="rect">
            <a:avLst/>
          </a:prstGeom>
        </p:spPr>
        <p:txBody>
          <a:bodyPr spcFirstLastPara="1" vert="horz" wrap="square" lIns="121900" tIns="121900" rIns="121900" bIns="121900" rtlCol="0" anchor="t" anchorCtr="0">
            <a:noAutofit/>
          </a:bodyPr>
          <a:lstStyle/>
          <a:p>
            <a:endParaRPr dirty="0"/>
          </a:p>
        </p:txBody>
      </p:sp>
    </p:spTree>
    <p:extLst>
      <p:ext uri="{BB962C8B-B14F-4D97-AF65-F5344CB8AC3E}">
        <p14:creationId xmlns:p14="http://schemas.microsoft.com/office/powerpoint/2010/main" val="2767049704"/>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pPr algn="ctr"/>
            <a:r>
              <a:rPr lang="zh-CN" altLang="en-US" sz="4800" dirty="0">
                <a:solidFill>
                  <a:schemeClr val="tx1"/>
                </a:solidFill>
                <a:latin typeface="+mj-ea"/>
                <a:ea typeface="+mj-ea"/>
              </a:rPr>
              <a:t>单元测试</a:t>
            </a:r>
          </a:p>
        </p:txBody>
      </p:sp>
      <p:sp>
        <p:nvSpPr>
          <p:cNvPr id="144" name="Google Shape;144;p20"/>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68</a:t>
            </a:fld>
            <a:endParaRPr kern="0">
              <a:solidFill>
                <a:srgbClr val="0091EA"/>
              </a:solidFill>
            </a:endParaRPr>
          </a:p>
        </p:txBody>
      </p:sp>
      <p:sp>
        <p:nvSpPr>
          <p:cNvPr id="11" name="文本框 10">
            <a:extLst>
              <a:ext uri="{FF2B5EF4-FFF2-40B4-BE49-F238E27FC236}">
                <a16:creationId xmlns:a16="http://schemas.microsoft.com/office/drawing/2014/main" id="{791B325D-BE37-45C9-A433-E284DBFE522D}"/>
              </a:ext>
            </a:extLst>
          </p:cNvPr>
          <p:cNvSpPr txBox="1"/>
          <p:nvPr/>
        </p:nvSpPr>
        <p:spPr>
          <a:xfrm>
            <a:off x="1954327" y="1784941"/>
            <a:ext cx="4770766" cy="369332"/>
          </a:xfrm>
          <a:prstGeom prst="rect">
            <a:avLst/>
          </a:prstGeom>
          <a:noFill/>
        </p:spPr>
        <p:txBody>
          <a:bodyPr wrap="square" rtlCol="0">
            <a:spAutoFit/>
          </a:bodyPr>
          <a:lstStyle/>
          <a:p>
            <a:r>
              <a:rPr lang="zh-CN" altLang="en-US" b="1" dirty="0"/>
              <a:t>驱动模块：</a:t>
            </a:r>
            <a:r>
              <a:rPr lang="en-US" altLang="zh-CN" b="1" dirty="0"/>
              <a:t>setup()</a:t>
            </a:r>
            <a:endParaRPr lang="zh-CN" altLang="en-US" b="1" dirty="0"/>
          </a:p>
        </p:txBody>
      </p:sp>
      <p:sp>
        <p:nvSpPr>
          <p:cNvPr id="10" name="文本框 9">
            <a:extLst>
              <a:ext uri="{FF2B5EF4-FFF2-40B4-BE49-F238E27FC236}">
                <a16:creationId xmlns:a16="http://schemas.microsoft.com/office/drawing/2014/main" id="{08924789-4764-4F55-87F4-39F84D305721}"/>
              </a:ext>
            </a:extLst>
          </p:cNvPr>
          <p:cNvSpPr txBox="1"/>
          <p:nvPr/>
        </p:nvSpPr>
        <p:spPr>
          <a:xfrm>
            <a:off x="1954327" y="1335981"/>
            <a:ext cx="4770766" cy="369332"/>
          </a:xfrm>
          <a:prstGeom prst="rect">
            <a:avLst/>
          </a:prstGeom>
          <a:noFill/>
        </p:spPr>
        <p:txBody>
          <a:bodyPr wrap="square" rtlCol="0">
            <a:spAutoFit/>
          </a:bodyPr>
          <a:lstStyle/>
          <a:p>
            <a:r>
              <a:rPr lang="zh-CN" altLang="en-US" b="1" dirty="0"/>
              <a:t>单元测试工具：</a:t>
            </a:r>
            <a:r>
              <a:rPr lang="en-US" altLang="zh-CN" b="1" dirty="0" err="1"/>
              <a:t>unittest</a:t>
            </a:r>
            <a:endParaRPr lang="zh-CN" altLang="en-US" b="1" dirty="0"/>
          </a:p>
        </p:txBody>
      </p:sp>
      <p:pic>
        <p:nvPicPr>
          <p:cNvPr id="3" name="图片 2">
            <a:extLst>
              <a:ext uri="{FF2B5EF4-FFF2-40B4-BE49-F238E27FC236}">
                <a16:creationId xmlns:a16="http://schemas.microsoft.com/office/drawing/2014/main" id="{AE5115EA-C6C0-4E06-A8DF-9A57D3CA76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2078" y="2425231"/>
            <a:ext cx="5329199" cy="4021942"/>
          </a:xfrm>
          <a:prstGeom prst="rect">
            <a:avLst/>
          </a:prstGeom>
        </p:spPr>
      </p:pic>
      <p:pic>
        <p:nvPicPr>
          <p:cNvPr id="8" name="图片 7">
            <a:extLst>
              <a:ext uri="{FF2B5EF4-FFF2-40B4-BE49-F238E27FC236}">
                <a16:creationId xmlns:a16="http://schemas.microsoft.com/office/drawing/2014/main" id="{B0551EFD-5C2E-4F39-9483-6CCC639A3834}"/>
              </a:ext>
            </a:extLst>
          </p:cNvPr>
          <p:cNvPicPr>
            <a:picLocks noChangeAspect="1"/>
          </p:cNvPicPr>
          <p:nvPr/>
        </p:nvPicPr>
        <p:blipFill rotWithShape="1">
          <a:blip r:embed="rId4">
            <a:extLst>
              <a:ext uri="{28A0092B-C50C-407E-A947-70E740481C1C}">
                <a14:useLocalDpi xmlns:a14="http://schemas.microsoft.com/office/drawing/2010/main" val="0"/>
              </a:ext>
            </a:extLst>
          </a:blip>
          <a:srcRect l="8470"/>
          <a:stretch/>
        </p:blipFill>
        <p:spPr>
          <a:xfrm>
            <a:off x="7262037" y="2256364"/>
            <a:ext cx="4222463" cy="4280692"/>
          </a:xfrm>
          <a:prstGeom prst="rect">
            <a:avLst/>
          </a:prstGeom>
        </p:spPr>
      </p:pic>
      <p:sp>
        <p:nvSpPr>
          <p:cNvPr id="12" name="文本框 11">
            <a:extLst>
              <a:ext uri="{FF2B5EF4-FFF2-40B4-BE49-F238E27FC236}">
                <a16:creationId xmlns:a16="http://schemas.microsoft.com/office/drawing/2014/main" id="{5418DAA6-AA66-4CE7-9A35-FEDBA54F0C49}"/>
              </a:ext>
            </a:extLst>
          </p:cNvPr>
          <p:cNvSpPr txBox="1"/>
          <p:nvPr/>
        </p:nvSpPr>
        <p:spPr>
          <a:xfrm>
            <a:off x="2728751" y="6462086"/>
            <a:ext cx="2955851" cy="369332"/>
          </a:xfrm>
          <a:prstGeom prst="rect">
            <a:avLst/>
          </a:prstGeom>
          <a:noFill/>
        </p:spPr>
        <p:txBody>
          <a:bodyPr wrap="square" rtlCol="0">
            <a:spAutoFit/>
          </a:bodyPr>
          <a:lstStyle/>
          <a:p>
            <a:pPr algn="ctr"/>
            <a:r>
              <a:rPr lang="en-US" altLang="zh-CN" dirty="0"/>
              <a:t>server</a:t>
            </a:r>
            <a:endParaRPr lang="zh-CN" altLang="en-US" dirty="0"/>
          </a:p>
        </p:txBody>
      </p:sp>
      <p:sp>
        <p:nvSpPr>
          <p:cNvPr id="15" name="文本框 14">
            <a:extLst>
              <a:ext uri="{FF2B5EF4-FFF2-40B4-BE49-F238E27FC236}">
                <a16:creationId xmlns:a16="http://schemas.microsoft.com/office/drawing/2014/main" id="{606EE594-07F6-408C-9560-5F6CBB1814F9}"/>
              </a:ext>
            </a:extLst>
          </p:cNvPr>
          <p:cNvSpPr txBox="1"/>
          <p:nvPr/>
        </p:nvSpPr>
        <p:spPr>
          <a:xfrm>
            <a:off x="7895342" y="6495387"/>
            <a:ext cx="2955851" cy="369332"/>
          </a:xfrm>
          <a:prstGeom prst="rect">
            <a:avLst/>
          </a:prstGeom>
          <a:noFill/>
        </p:spPr>
        <p:txBody>
          <a:bodyPr wrap="square" rtlCol="0">
            <a:spAutoFit/>
          </a:bodyPr>
          <a:lstStyle/>
          <a:p>
            <a:pPr algn="ctr"/>
            <a:r>
              <a:rPr lang="en-US" altLang="zh-CN" dirty="0"/>
              <a:t>client</a:t>
            </a:r>
            <a:endParaRPr lang="zh-CN" altLang="en-US" dirty="0"/>
          </a:p>
        </p:txBody>
      </p:sp>
    </p:spTree>
    <p:extLst>
      <p:ext uri="{BB962C8B-B14F-4D97-AF65-F5344CB8AC3E}">
        <p14:creationId xmlns:p14="http://schemas.microsoft.com/office/powerpoint/2010/main" val="2583883205"/>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prstGeom prst="rect">
            <a:avLst/>
          </a:prstGeom>
        </p:spPr>
        <p:txBody>
          <a:bodyPr spcFirstLastPara="1" vert="horz" wrap="square" lIns="121900" tIns="121900" rIns="121900" bIns="121900" rtlCol="0" anchor="b" anchorCtr="0">
            <a:noAutofit/>
          </a:bodyPr>
          <a:lstStyle/>
          <a:p>
            <a:r>
              <a:rPr lang="en-US" altLang="zh-CN" sz="8000" dirty="0">
                <a:solidFill>
                  <a:schemeClr val="accent4"/>
                </a:solidFill>
              </a:rPr>
              <a:t>4.3</a:t>
            </a:r>
            <a:endParaRPr lang="zh-CN" altLang="en-US" sz="8000" dirty="0">
              <a:solidFill>
                <a:schemeClr val="accent4"/>
              </a:solidFill>
            </a:endParaRPr>
          </a:p>
          <a:p>
            <a:r>
              <a:rPr lang="zh-CN" altLang="en-US" dirty="0"/>
              <a:t>自动化测试</a:t>
            </a:r>
          </a:p>
        </p:txBody>
      </p:sp>
      <p:sp>
        <p:nvSpPr>
          <p:cNvPr id="98" name="Google Shape;98;p15"/>
          <p:cNvSpPr txBox="1">
            <a:spLocks noGrp="1"/>
          </p:cNvSpPr>
          <p:nvPr>
            <p:ph type="subTitle" idx="1"/>
          </p:nvPr>
        </p:nvSpPr>
        <p:spPr>
          <a:prstGeom prst="rect">
            <a:avLst/>
          </a:prstGeom>
        </p:spPr>
        <p:txBody>
          <a:bodyPr spcFirstLastPara="1" vert="horz" wrap="square" lIns="121900" tIns="121900" rIns="121900" bIns="121900" rtlCol="0" anchor="t" anchorCtr="0">
            <a:noAutofit/>
          </a:bodyPr>
          <a:lstStyle/>
          <a:p>
            <a:pPr marL="0" indent="0"/>
            <a:endParaRPr dirty="0"/>
          </a:p>
        </p:txBody>
      </p:sp>
      <p:sp>
        <p:nvSpPr>
          <p:cNvPr id="99" name="Google Shape;99;p15"/>
          <p:cNvSpPr txBox="1">
            <a:spLocks noGrp="1"/>
          </p:cNvSpPr>
          <p:nvPr>
            <p:ph type="sldNum" idx="4294967295"/>
          </p:nvPr>
        </p:nvSpPr>
        <p:spPr>
          <a:xfrm>
            <a:off x="11460163" y="6332538"/>
            <a:ext cx="731837" cy="525462"/>
          </a:xfrm>
          <a:prstGeom prst="rect">
            <a:avLst/>
          </a:prstGeom>
        </p:spPr>
        <p:txBody>
          <a:bodyPr spcFirstLastPara="1" vert="horz" wrap="square" lIns="121900" tIns="121900" rIns="121900" bIns="121900" rtlCol="0" anchor="t" anchorCtr="0">
            <a:noAutofit/>
          </a:bodyPr>
          <a:lstStyle/>
          <a:p>
            <a:endParaRPr dirty="0"/>
          </a:p>
        </p:txBody>
      </p:sp>
    </p:spTree>
    <p:extLst>
      <p:ext uri="{BB962C8B-B14F-4D97-AF65-F5344CB8AC3E}">
        <p14:creationId xmlns:p14="http://schemas.microsoft.com/office/powerpoint/2010/main" val="3079083056"/>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pPr algn="ctr"/>
            <a:r>
              <a:rPr lang="zh-CN" altLang="en-US" sz="4800" dirty="0">
                <a:solidFill>
                  <a:schemeClr val="tx1"/>
                </a:solidFill>
                <a:latin typeface="+mj-ea"/>
                <a:ea typeface="+mj-ea"/>
              </a:rPr>
              <a:t>功能性需求</a:t>
            </a:r>
            <a:endParaRPr sz="4800" dirty="0">
              <a:solidFill>
                <a:schemeClr val="tx1"/>
              </a:solidFill>
              <a:latin typeface="+mj-ea"/>
              <a:ea typeface="+mj-ea"/>
            </a:endParaRPr>
          </a:p>
        </p:txBody>
      </p:sp>
      <p:sp>
        <p:nvSpPr>
          <p:cNvPr id="141" name="Google Shape;141;p20"/>
          <p:cNvSpPr txBox="1">
            <a:spLocks noGrp="1"/>
          </p:cNvSpPr>
          <p:nvPr>
            <p:ph type="body" idx="1"/>
          </p:nvPr>
        </p:nvSpPr>
        <p:spPr>
          <a:xfrm>
            <a:off x="2898704" y="1759688"/>
            <a:ext cx="6394592" cy="4967600"/>
          </a:xfrm>
          <a:prstGeom prst="rect">
            <a:avLst/>
          </a:prstGeom>
        </p:spPr>
        <p:txBody>
          <a:bodyPr spcFirstLastPara="1" wrap="square" lIns="121900" tIns="121900" rIns="121900" bIns="121900" anchor="t" anchorCtr="0">
            <a:noAutofit/>
          </a:bodyPr>
          <a:lstStyle/>
          <a:p>
            <a:pPr marL="342900" indent="-342900"/>
            <a:r>
              <a:rPr lang="zh-CN" altLang="en-US" dirty="0"/>
              <a:t>输入端：发送方输入的消息、文件、图片等 </a:t>
            </a:r>
            <a:endParaRPr lang="en-US" altLang="zh-CN" dirty="0"/>
          </a:p>
          <a:p>
            <a:pPr marL="342900" indent="-342900"/>
            <a:r>
              <a:rPr lang="zh-CN" altLang="en-US" dirty="0"/>
              <a:t>输出端：将发送的信息输出给接收方</a:t>
            </a:r>
            <a:endParaRPr lang="en-US" altLang="zh-CN" dirty="0"/>
          </a:p>
          <a:p>
            <a:pPr marL="342900" indent="-342900"/>
            <a:r>
              <a:rPr lang="zh-CN" altLang="en-US" dirty="0"/>
              <a:t>用户可以通过用户名和密码来自由登录</a:t>
            </a:r>
            <a:endParaRPr lang="en-US" altLang="zh-CN" dirty="0"/>
          </a:p>
          <a:p>
            <a:pPr marL="342900" indent="-342900"/>
            <a:r>
              <a:rPr lang="zh-CN" altLang="en-US" dirty="0"/>
              <a:t>管理员可以对用户的信息进行管理</a:t>
            </a:r>
            <a:endParaRPr lang="en-US" altLang="zh-CN" dirty="0"/>
          </a:p>
          <a:p>
            <a:pPr marL="342900" indent="-342900"/>
            <a:r>
              <a:rPr lang="zh-CN" altLang="en-US" dirty="0"/>
              <a:t>支持私聊</a:t>
            </a:r>
            <a:r>
              <a:rPr lang="en-US" altLang="zh-CN" dirty="0"/>
              <a:t>&amp;</a:t>
            </a:r>
            <a:r>
              <a:rPr lang="zh-CN" altLang="en-US" dirty="0"/>
              <a:t>群聊</a:t>
            </a:r>
            <a:endParaRPr lang="en-US" altLang="zh-CN" dirty="0"/>
          </a:p>
          <a:p>
            <a:pPr marL="342900" indent="-342900"/>
            <a:r>
              <a:rPr lang="zh-CN" altLang="en-US" dirty="0"/>
              <a:t>支持文本、图片、文件的传输</a:t>
            </a:r>
            <a:endParaRPr lang="en-US" altLang="zh-CN" dirty="0"/>
          </a:p>
          <a:p>
            <a:pPr marL="342900" indent="-342900"/>
            <a:r>
              <a:rPr lang="zh-CN" altLang="en-US" dirty="0"/>
              <a:t>使用加密算法保障通讯消息的机密性</a:t>
            </a:r>
            <a:endParaRPr lang="en-US" altLang="zh-CN" dirty="0"/>
          </a:p>
          <a:p>
            <a:pPr marL="342900" indent="-342900"/>
            <a:r>
              <a:rPr lang="zh-CN" altLang="en-US" dirty="0"/>
              <a:t>用户可以自由修改自己的基本信息</a:t>
            </a:r>
            <a:endParaRPr lang="en-US" altLang="zh-CN" dirty="0"/>
          </a:p>
        </p:txBody>
      </p:sp>
      <p:sp>
        <p:nvSpPr>
          <p:cNvPr id="144" name="Google Shape;144;p20"/>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7</a:t>
            </a:fld>
            <a:endParaRPr kern="0">
              <a:solidFill>
                <a:srgbClr val="0091EA"/>
              </a:solidFill>
            </a:endParaRPr>
          </a:p>
        </p:txBody>
      </p:sp>
    </p:spTree>
    <p:extLst>
      <p:ext uri="{BB962C8B-B14F-4D97-AF65-F5344CB8AC3E}">
        <p14:creationId xmlns:p14="http://schemas.microsoft.com/office/powerpoint/2010/main" val="422760462"/>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pPr algn="ctr"/>
            <a:r>
              <a:rPr lang="zh-CN" altLang="en-US" sz="4800" dirty="0">
                <a:solidFill>
                  <a:schemeClr val="tx1"/>
                </a:solidFill>
                <a:latin typeface="+mj-ea"/>
                <a:ea typeface="+mj-ea"/>
              </a:rPr>
              <a:t>自动化测试</a:t>
            </a:r>
          </a:p>
        </p:txBody>
      </p:sp>
      <p:sp>
        <p:nvSpPr>
          <p:cNvPr id="144" name="Google Shape;144;p20"/>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70</a:t>
            </a:fld>
            <a:endParaRPr kern="0">
              <a:solidFill>
                <a:srgbClr val="0091EA"/>
              </a:solidFill>
            </a:endParaRPr>
          </a:p>
        </p:txBody>
      </p:sp>
      <p:sp>
        <p:nvSpPr>
          <p:cNvPr id="10" name="文本框 9">
            <a:extLst>
              <a:ext uri="{FF2B5EF4-FFF2-40B4-BE49-F238E27FC236}">
                <a16:creationId xmlns:a16="http://schemas.microsoft.com/office/drawing/2014/main" id="{08924789-4764-4F55-87F4-39F84D305721}"/>
              </a:ext>
            </a:extLst>
          </p:cNvPr>
          <p:cNvSpPr txBox="1"/>
          <p:nvPr/>
        </p:nvSpPr>
        <p:spPr>
          <a:xfrm>
            <a:off x="1954327" y="1335981"/>
            <a:ext cx="4770766" cy="369332"/>
          </a:xfrm>
          <a:prstGeom prst="rect">
            <a:avLst/>
          </a:prstGeom>
          <a:noFill/>
        </p:spPr>
        <p:txBody>
          <a:bodyPr wrap="square" rtlCol="0">
            <a:spAutoFit/>
          </a:bodyPr>
          <a:lstStyle/>
          <a:p>
            <a:r>
              <a:rPr lang="zh-CN" altLang="en-US" b="1" dirty="0"/>
              <a:t>自动化测试工具：</a:t>
            </a:r>
            <a:r>
              <a:rPr lang="en-US" altLang="zh-CN" b="1" dirty="0" err="1"/>
              <a:t>airtest</a:t>
            </a:r>
            <a:endParaRPr lang="zh-CN" altLang="en-US" b="1" dirty="0"/>
          </a:p>
        </p:txBody>
      </p:sp>
      <p:pic>
        <p:nvPicPr>
          <p:cNvPr id="3" name="图片 2">
            <a:extLst>
              <a:ext uri="{FF2B5EF4-FFF2-40B4-BE49-F238E27FC236}">
                <a16:creationId xmlns:a16="http://schemas.microsoft.com/office/drawing/2014/main" id="{42AA5EEE-2298-4438-8AE6-96B0A2BAE37A}"/>
              </a:ext>
            </a:extLst>
          </p:cNvPr>
          <p:cNvPicPr>
            <a:picLocks noChangeAspect="1"/>
          </p:cNvPicPr>
          <p:nvPr/>
        </p:nvPicPr>
        <p:blipFill>
          <a:blip r:embed="rId3"/>
          <a:stretch>
            <a:fillRect/>
          </a:stretch>
        </p:blipFill>
        <p:spPr>
          <a:xfrm>
            <a:off x="745292" y="1819263"/>
            <a:ext cx="10701416" cy="3219474"/>
          </a:xfrm>
          <a:prstGeom prst="rect">
            <a:avLst/>
          </a:prstGeom>
        </p:spPr>
      </p:pic>
    </p:spTree>
    <p:extLst>
      <p:ext uri="{BB962C8B-B14F-4D97-AF65-F5344CB8AC3E}">
        <p14:creationId xmlns:p14="http://schemas.microsoft.com/office/powerpoint/2010/main" val="542217397"/>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pPr algn="ctr"/>
            <a:r>
              <a:rPr lang="zh-CN" altLang="en-US" sz="4800" dirty="0">
                <a:solidFill>
                  <a:schemeClr val="tx1"/>
                </a:solidFill>
                <a:latin typeface="+mj-ea"/>
                <a:ea typeface="+mj-ea"/>
              </a:rPr>
              <a:t>自动化测试</a:t>
            </a:r>
          </a:p>
        </p:txBody>
      </p:sp>
      <p:sp>
        <p:nvSpPr>
          <p:cNvPr id="144" name="Google Shape;144;p20"/>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71</a:t>
            </a:fld>
            <a:endParaRPr kern="0">
              <a:solidFill>
                <a:srgbClr val="0091EA"/>
              </a:solidFill>
            </a:endParaRPr>
          </a:p>
        </p:txBody>
      </p:sp>
      <p:sp>
        <p:nvSpPr>
          <p:cNvPr id="5" name="Rectangle 2">
            <a:extLst>
              <a:ext uri="{FF2B5EF4-FFF2-40B4-BE49-F238E27FC236}">
                <a16:creationId xmlns:a16="http://schemas.microsoft.com/office/drawing/2014/main" id="{071A4E9E-3060-410B-BE40-BF44A1BAB7F3}"/>
              </a:ext>
            </a:extLst>
          </p:cNvPr>
          <p:cNvSpPr>
            <a:spLocks noChangeArrowheads="1"/>
          </p:cNvSpPr>
          <p:nvPr/>
        </p:nvSpPr>
        <p:spPr bwMode="auto">
          <a:xfrm>
            <a:off x="5825756" y="178494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文本框 9">
            <a:extLst>
              <a:ext uri="{FF2B5EF4-FFF2-40B4-BE49-F238E27FC236}">
                <a16:creationId xmlns:a16="http://schemas.microsoft.com/office/drawing/2014/main" id="{08924789-4764-4F55-87F4-39F84D305721}"/>
              </a:ext>
            </a:extLst>
          </p:cNvPr>
          <p:cNvSpPr txBox="1"/>
          <p:nvPr/>
        </p:nvSpPr>
        <p:spPr>
          <a:xfrm>
            <a:off x="1954327" y="1335981"/>
            <a:ext cx="4770766" cy="369332"/>
          </a:xfrm>
          <a:prstGeom prst="rect">
            <a:avLst/>
          </a:prstGeom>
          <a:noFill/>
        </p:spPr>
        <p:txBody>
          <a:bodyPr wrap="square" rtlCol="0">
            <a:spAutoFit/>
          </a:bodyPr>
          <a:lstStyle/>
          <a:p>
            <a:r>
              <a:rPr lang="zh-CN" altLang="en-US" b="1" dirty="0"/>
              <a:t>自动化测试工具：</a:t>
            </a:r>
            <a:r>
              <a:rPr lang="en-US" altLang="zh-CN" b="1" dirty="0" err="1"/>
              <a:t>airtest</a:t>
            </a:r>
            <a:endParaRPr lang="zh-CN" altLang="en-US" b="1" dirty="0"/>
          </a:p>
        </p:txBody>
      </p:sp>
      <p:pic>
        <p:nvPicPr>
          <p:cNvPr id="3" name="图片 2">
            <a:extLst>
              <a:ext uri="{FF2B5EF4-FFF2-40B4-BE49-F238E27FC236}">
                <a16:creationId xmlns:a16="http://schemas.microsoft.com/office/drawing/2014/main" id="{42AA5EEE-2298-4438-8AE6-96B0A2BAE37A}"/>
              </a:ext>
            </a:extLst>
          </p:cNvPr>
          <p:cNvPicPr>
            <a:picLocks noChangeAspect="1"/>
          </p:cNvPicPr>
          <p:nvPr/>
        </p:nvPicPr>
        <p:blipFill>
          <a:blip r:embed="rId3"/>
          <a:stretch>
            <a:fillRect/>
          </a:stretch>
        </p:blipFill>
        <p:spPr>
          <a:xfrm>
            <a:off x="745292" y="1819263"/>
            <a:ext cx="10701416" cy="3219474"/>
          </a:xfrm>
          <a:prstGeom prst="rect">
            <a:avLst/>
          </a:prstGeom>
        </p:spPr>
      </p:pic>
      <p:pic>
        <p:nvPicPr>
          <p:cNvPr id="8" name="图片 7">
            <a:extLst>
              <a:ext uri="{FF2B5EF4-FFF2-40B4-BE49-F238E27FC236}">
                <a16:creationId xmlns:a16="http://schemas.microsoft.com/office/drawing/2014/main" id="{7F514495-9355-4672-ABFA-6F2850C530DA}"/>
              </a:ext>
            </a:extLst>
          </p:cNvPr>
          <p:cNvPicPr>
            <a:picLocks noChangeAspect="1"/>
          </p:cNvPicPr>
          <p:nvPr/>
        </p:nvPicPr>
        <p:blipFill>
          <a:blip r:embed="rId4"/>
          <a:stretch>
            <a:fillRect/>
          </a:stretch>
        </p:blipFill>
        <p:spPr>
          <a:xfrm>
            <a:off x="1898645" y="118259"/>
            <a:ext cx="8394709" cy="6621481"/>
          </a:xfrm>
          <a:prstGeom prst="rect">
            <a:avLst/>
          </a:prstGeom>
        </p:spPr>
      </p:pic>
    </p:spTree>
    <p:extLst>
      <p:ext uri="{BB962C8B-B14F-4D97-AF65-F5344CB8AC3E}">
        <p14:creationId xmlns:p14="http://schemas.microsoft.com/office/powerpoint/2010/main" val="3736584681"/>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prstGeom prst="rect">
            <a:avLst/>
          </a:prstGeom>
        </p:spPr>
        <p:txBody>
          <a:bodyPr spcFirstLastPara="1" vert="horz" wrap="square" lIns="121900" tIns="121900" rIns="121900" bIns="121900" rtlCol="0" anchor="b" anchorCtr="0">
            <a:noAutofit/>
          </a:bodyPr>
          <a:lstStyle/>
          <a:p>
            <a:r>
              <a:rPr lang="en-US" altLang="zh-CN" sz="8000" dirty="0">
                <a:solidFill>
                  <a:schemeClr val="accent4"/>
                </a:solidFill>
              </a:rPr>
              <a:t>5.</a:t>
            </a:r>
            <a:endParaRPr lang="zh-CN" altLang="en-US" sz="8000" dirty="0">
              <a:solidFill>
                <a:schemeClr val="accent4"/>
              </a:solidFill>
            </a:endParaRPr>
          </a:p>
          <a:p>
            <a:r>
              <a:rPr lang="zh-CN" altLang="en-US" dirty="0"/>
              <a:t>管理和质量保证</a:t>
            </a:r>
          </a:p>
        </p:txBody>
      </p:sp>
      <p:sp>
        <p:nvSpPr>
          <p:cNvPr id="98" name="Google Shape;98;p15"/>
          <p:cNvSpPr txBox="1">
            <a:spLocks noGrp="1"/>
          </p:cNvSpPr>
          <p:nvPr>
            <p:ph type="subTitle" idx="1"/>
          </p:nvPr>
        </p:nvSpPr>
        <p:spPr>
          <a:prstGeom prst="rect">
            <a:avLst/>
          </a:prstGeom>
        </p:spPr>
        <p:txBody>
          <a:bodyPr spcFirstLastPara="1" vert="horz" wrap="square" lIns="121900" tIns="121900" rIns="121900" bIns="121900" rtlCol="0" anchor="t" anchorCtr="0">
            <a:noAutofit/>
          </a:bodyPr>
          <a:lstStyle/>
          <a:p>
            <a:pPr marL="0" indent="0"/>
            <a:endParaRPr dirty="0"/>
          </a:p>
        </p:txBody>
      </p:sp>
      <p:sp>
        <p:nvSpPr>
          <p:cNvPr id="99" name="Google Shape;99;p15"/>
          <p:cNvSpPr txBox="1">
            <a:spLocks noGrp="1"/>
          </p:cNvSpPr>
          <p:nvPr>
            <p:ph type="sldNum" idx="4294967295"/>
          </p:nvPr>
        </p:nvSpPr>
        <p:spPr>
          <a:xfrm>
            <a:off x="11460163" y="6332538"/>
            <a:ext cx="731837" cy="525462"/>
          </a:xfrm>
          <a:prstGeom prst="rect">
            <a:avLst/>
          </a:prstGeom>
        </p:spPr>
        <p:txBody>
          <a:bodyPr spcFirstLastPara="1" vert="horz" wrap="square" lIns="121900" tIns="121900" rIns="121900" bIns="121900" rtlCol="0" anchor="t" anchorCtr="0">
            <a:noAutofit/>
          </a:bodyPr>
          <a:lstStyle/>
          <a:p>
            <a:endParaRPr dirty="0"/>
          </a:p>
        </p:txBody>
      </p:sp>
    </p:spTree>
    <p:extLst>
      <p:ext uri="{BB962C8B-B14F-4D97-AF65-F5344CB8AC3E}">
        <p14:creationId xmlns:p14="http://schemas.microsoft.com/office/powerpoint/2010/main" val="3074440899"/>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pPr algn="ctr"/>
            <a:r>
              <a:rPr lang="zh-CN" altLang="en-US" sz="4800" dirty="0">
                <a:solidFill>
                  <a:schemeClr val="tx1"/>
                </a:solidFill>
                <a:latin typeface="+mj-ea"/>
                <a:ea typeface="+mj-ea"/>
              </a:rPr>
              <a:t>团队运行模式</a:t>
            </a:r>
          </a:p>
        </p:txBody>
      </p:sp>
      <p:sp>
        <p:nvSpPr>
          <p:cNvPr id="144" name="Google Shape;144;p20"/>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73</a:t>
            </a:fld>
            <a:endParaRPr kern="0">
              <a:solidFill>
                <a:srgbClr val="0091EA"/>
              </a:solidFill>
            </a:endParaRPr>
          </a:p>
        </p:txBody>
      </p:sp>
      <p:sp>
        <p:nvSpPr>
          <p:cNvPr id="5" name="Rectangle 2">
            <a:extLst>
              <a:ext uri="{FF2B5EF4-FFF2-40B4-BE49-F238E27FC236}">
                <a16:creationId xmlns:a16="http://schemas.microsoft.com/office/drawing/2014/main" id="{071A4E9E-3060-410B-BE40-BF44A1BAB7F3}"/>
              </a:ext>
            </a:extLst>
          </p:cNvPr>
          <p:cNvSpPr>
            <a:spLocks noChangeArrowheads="1"/>
          </p:cNvSpPr>
          <p:nvPr/>
        </p:nvSpPr>
        <p:spPr bwMode="auto">
          <a:xfrm>
            <a:off x="5825756" y="178494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ECA73BE6-8A91-463A-A98C-932AED6BD7B0}"/>
              </a:ext>
            </a:extLst>
          </p:cNvPr>
          <p:cNvPicPr>
            <a:picLocks noChangeAspect="1"/>
          </p:cNvPicPr>
          <p:nvPr/>
        </p:nvPicPr>
        <p:blipFill>
          <a:blip r:embed="rId3"/>
          <a:stretch>
            <a:fillRect/>
          </a:stretch>
        </p:blipFill>
        <p:spPr>
          <a:xfrm>
            <a:off x="4768473" y="2185816"/>
            <a:ext cx="2114565" cy="1614499"/>
          </a:xfrm>
          <a:prstGeom prst="rect">
            <a:avLst/>
          </a:prstGeom>
        </p:spPr>
      </p:pic>
      <p:sp>
        <p:nvSpPr>
          <p:cNvPr id="7" name="文本框 6">
            <a:extLst>
              <a:ext uri="{FF2B5EF4-FFF2-40B4-BE49-F238E27FC236}">
                <a16:creationId xmlns:a16="http://schemas.microsoft.com/office/drawing/2014/main" id="{0E7E56AE-F8E3-40CA-B7A2-668BF6C871E9}"/>
              </a:ext>
            </a:extLst>
          </p:cNvPr>
          <p:cNvSpPr txBox="1"/>
          <p:nvPr/>
        </p:nvSpPr>
        <p:spPr>
          <a:xfrm>
            <a:off x="5486399" y="3865085"/>
            <a:ext cx="1738423" cy="369332"/>
          </a:xfrm>
          <a:prstGeom prst="rect">
            <a:avLst/>
          </a:prstGeom>
          <a:noFill/>
        </p:spPr>
        <p:txBody>
          <a:bodyPr wrap="square" rtlCol="0">
            <a:spAutoFit/>
          </a:bodyPr>
          <a:lstStyle/>
          <a:p>
            <a:r>
              <a:rPr lang="en-US" altLang="zh-CN" dirty="0"/>
              <a:t>Egoless</a:t>
            </a:r>
            <a:endParaRPr lang="zh-CN" altLang="en-US" dirty="0"/>
          </a:p>
        </p:txBody>
      </p:sp>
      <p:sp>
        <p:nvSpPr>
          <p:cNvPr id="9" name="文本框 8">
            <a:extLst>
              <a:ext uri="{FF2B5EF4-FFF2-40B4-BE49-F238E27FC236}">
                <a16:creationId xmlns:a16="http://schemas.microsoft.com/office/drawing/2014/main" id="{4AA4245B-AB6A-462A-8B9D-89F0DE2A283E}"/>
              </a:ext>
            </a:extLst>
          </p:cNvPr>
          <p:cNvSpPr txBox="1"/>
          <p:nvPr/>
        </p:nvSpPr>
        <p:spPr>
          <a:xfrm>
            <a:off x="2124739" y="4497572"/>
            <a:ext cx="7942521" cy="369332"/>
          </a:xfrm>
          <a:prstGeom prst="rect">
            <a:avLst/>
          </a:prstGeom>
          <a:noFill/>
        </p:spPr>
        <p:txBody>
          <a:bodyPr wrap="square" rtlCol="0">
            <a:spAutoFit/>
          </a:bodyPr>
          <a:lstStyle/>
          <a:p>
            <a:pPr algn="ctr"/>
            <a:r>
              <a:rPr lang="zh-CN" altLang="en-US" dirty="0"/>
              <a:t>在我们的团队中，所有的成员都是平等的，每个人都为了共同的目标而努力。</a:t>
            </a:r>
          </a:p>
        </p:txBody>
      </p:sp>
    </p:spTree>
    <p:extLst>
      <p:ext uri="{BB962C8B-B14F-4D97-AF65-F5344CB8AC3E}">
        <p14:creationId xmlns:p14="http://schemas.microsoft.com/office/powerpoint/2010/main" val="4166114278"/>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pPr algn="ctr"/>
            <a:r>
              <a:rPr lang="en-US" altLang="zh-CN" sz="4800" dirty="0">
                <a:solidFill>
                  <a:schemeClr val="tx1"/>
                </a:solidFill>
                <a:latin typeface="+mj-ea"/>
                <a:ea typeface="+mj-ea"/>
              </a:rPr>
              <a:t>PERT</a:t>
            </a:r>
            <a:r>
              <a:rPr lang="zh-CN" altLang="en-US" sz="4800" dirty="0">
                <a:solidFill>
                  <a:schemeClr val="tx1"/>
                </a:solidFill>
                <a:latin typeface="+mj-ea"/>
                <a:ea typeface="+mj-ea"/>
              </a:rPr>
              <a:t>图</a:t>
            </a:r>
          </a:p>
        </p:txBody>
      </p:sp>
      <p:sp>
        <p:nvSpPr>
          <p:cNvPr id="144" name="Google Shape;144;p20"/>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74</a:t>
            </a:fld>
            <a:endParaRPr kern="0">
              <a:solidFill>
                <a:srgbClr val="0091EA"/>
              </a:solidFill>
            </a:endParaRPr>
          </a:p>
        </p:txBody>
      </p:sp>
      <p:sp>
        <p:nvSpPr>
          <p:cNvPr id="5" name="Rectangle 2">
            <a:extLst>
              <a:ext uri="{FF2B5EF4-FFF2-40B4-BE49-F238E27FC236}">
                <a16:creationId xmlns:a16="http://schemas.microsoft.com/office/drawing/2014/main" id="{071A4E9E-3060-410B-BE40-BF44A1BAB7F3}"/>
              </a:ext>
            </a:extLst>
          </p:cNvPr>
          <p:cNvSpPr>
            <a:spLocks noChangeArrowheads="1"/>
          </p:cNvSpPr>
          <p:nvPr/>
        </p:nvSpPr>
        <p:spPr bwMode="auto">
          <a:xfrm>
            <a:off x="5825756" y="178494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a:extLst>
              <a:ext uri="{FF2B5EF4-FFF2-40B4-BE49-F238E27FC236}">
                <a16:creationId xmlns:a16="http://schemas.microsoft.com/office/drawing/2014/main" id="{EC723093-45DF-4E88-81D2-FD71F80F11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1180" y="1462360"/>
            <a:ext cx="8549640" cy="4892040"/>
          </a:xfrm>
          <a:prstGeom prst="rect">
            <a:avLst/>
          </a:prstGeom>
        </p:spPr>
      </p:pic>
    </p:spTree>
    <p:extLst>
      <p:ext uri="{BB962C8B-B14F-4D97-AF65-F5344CB8AC3E}">
        <p14:creationId xmlns:p14="http://schemas.microsoft.com/office/powerpoint/2010/main" val="3983966242"/>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pPr algn="ctr"/>
            <a:r>
              <a:rPr lang="zh-CN" altLang="en-US" sz="4800" dirty="0">
                <a:solidFill>
                  <a:schemeClr val="tx1"/>
                </a:solidFill>
                <a:latin typeface="+mj-ea"/>
                <a:ea typeface="+mj-ea"/>
              </a:rPr>
              <a:t>甘特图</a:t>
            </a:r>
          </a:p>
        </p:txBody>
      </p:sp>
      <p:sp>
        <p:nvSpPr>
          <p:cNvPr id="144" name="Google Shape;144;p20"/>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75</a:t>
            </a:fld>
            <a:endParaRPr kern="0">
              <a:solidFill>
                <a:srgbClr val="0091EA"/>
              </a:solidFill>
            </a:endParaRPr>
          </a:p>
        </p:txBody>
      </p:sp>
      <p:sp>
        <p:nvSpPr>
          <p:cNvPr id="5" name="Rectangle 2">
            <a:extLst>
              <a:ext uri="{FF2B5EF4-FFF2-40B4-BE49-F238E27FC236}">
                <a16:creationId xmlns:a16="http://schemas.microsoft.com/office/drawing/2014/main" id="{071A4E9E-3060-410B-BE40-BF44A1BAB7F3}"/>
              </a:ext>
            </a:extLst>
          </p:cNvPr>
          <p:cNvSpPr>
            <a:spLocks noChangeArrowheads="1"/>
          </p:cNvSpPr>
          <p:nvPr/>
        </p:nvSpPr>
        <p:spPr bwMode="auto">
          <a:xfrm>
            <a:off x="5825756" y="178494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 name="图片 3">
            <a:extLst>
              <a:ext uri="{FF2B5EF4-FFF2-40B4-BE49-F238E27FC236}">
                <a16:creationId xmlns:a16="http://schemas.microsoft.com/office/drawing/2014/main" id="{8A7B9B6F-7066-40B5-9753-7B760B3B79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9652" y="1529243"/>
            <a:ext cx="9572695" cy="4586321"/>
          </a:xfrm>
          <a:prstGeom prst="rect">
            <a:avLst/>
          </a:prstGeom>
        </p:spPr>
      </p:pic>
    </p:spTree>
    <p:extLst>
      <p:ext uri="{BB962C8B-B14F-4D97-AF65-F5344CB8AC3E}">
        <p14:creationId xmlns:p14="http://schemas.microsoft.com/office/powerpoint/2010/main" val="1013232499"/>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pPr algn="ctr"/>
            <a:r>
              <a:rPr lang="zh-CN" altLang="en-US" sz="4800" dirty="0">
                <a:solidFill>
                  <a:schemeClr val="tx1"/>
                </a:solidFill>
                <a:latin typeface="+mj-ea"/>
                <a:ea typeface="+mj-ea"/>
              </a:rPr>
              <a:t>软件质量评估等级</a:t>
            </a:r>
          </a:p>
        </p:txBody>
      </p:sp>
      <p:sp>
        <p:nvSpPr>
          <p:cNvPr id="144" name="Google Shape;144;p20"/>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76</a:t>
            </a:fld>
            <a:endParaRPr kern="0">
              <a:solidFill>
                <a:srgbClr val="0091EA"/>
              </a:solidFill>
            </a:endParaRPr>
          </a:p>
        </p:txBody>
      </p:sp>
      <p:sp>
        <p:nvSpPr>
          <p:cNvPr id="5" name="Rectangle 2">
            <a:extLst>
              <a:ext uri="{FF2B5EF4-FFF2-40B4-BE49-F238E27FC236}">
                <a16:creationId xmlns:a16="http://schemas.microsoft.com/office/drawing/2014/main" id="{071A4E9E-3060-410B-BE40-BF44A1BAB7F3}"/>
              </a:ext>
            </a:extLst>
          </p:cNvPr>
          <p:cNvSpPr>
            <a:spLocks noChangeArrowheads="1"/>
          </p:cNvSpPr>
          <p:nvPr/>
        </p:nvSpPr>
        <p:spPr bwMode="auto">
          <a:xfrm>
            <a:off x="5825756" y="178494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文本框 16">
            <a:extLst>
              <a:ext uri="{FF2B5EF4-FFF2-40B4-BE49-F238E27FC236}">
                <a16:creationId xmlns:a16="http://schemas.microsoft.com/office/drawing/2014/main" id="{9F4D71EF-93DC-45DC-A09C-A708C0602E5B}"/>
              </a:ext>
            </a:extLst>
          </p:cNvPr>
          <p:cNvSpPr txBox="1"/>
          <p:nvPr/>
        </p:nvSpPr>
        <p:spPr>
          <a:xfrm>
            <a:off x="1591783" y="1592277"/>
            <a:ext cx="9008434" cy="4985980"/>
          </a:xfrm>
          <a:prstGeom prst="rect">
            <a:avLst/>
          </a:prstGeom>
          <a:noFill/>
        </p:spPr>
        <p:txBody>
          <a:bodyPr wrap="square">
            <a:spAutoFit/>
          </a:bodyPr>
          <a:lstStyle/>
          <a:p>
            <a:pPr marL="342900" indent="-342900">
              <a:buFont typeface="Arial" panose="020B0604020202020204" pitchFamily="34" charset="0"/>
              <a:buChar char="•"/>
            </a:pPr>
            <a:r>
              <a:rPr lang="en-US" altLang="zh-CN" sz="2400" b="1" dirty="0"/>
              <a:t>CMMI I</a:t>
            </a:r>
            <a:r>
              <a:rPr lang="zh-CN" altLang="en-US" sz="2400" b="1" dirty="0"/>
              <a:t>级 初始级</a:t>
            </a:r>
            <a:r>
              <a:rPr lang="en-US" altLang="zh-CN" sz="2400" b="1" dirty="0"/>
              <a:t>:</a:t>
            </a:r>
          </a:p>
          <a:p>
            <a:pPr lvl="1"/>
            <a:r>
              <a:rPr lang="zh-CN" altLang="en-US" sz="2200" dirty="0"/>
              <a:t>代表了不可预测结果为我自的成熟度</a:t>
            </a:r>
            <a:r>
              <a:rPr lang="en-US" altLang="zh-CN" sz="2200" dirty="0"/>
              <a:t>.</a:t>
            </a:r>
            <a:r>
              <a:rPr lang="zh-CN" altLang="en-US" sz="2200" dirty="0"/>
              <a:t>过程包括了一些特别的方法</a:t>
            </a:r>
            <a:r>
              <a:rPr lang="en-US" altLang="zh-CN" sz="2200" dirty="0"/>
              <a:t>,</a:t>
            </a:r>
            <a:r>
              <a:rPr lang="zh-CN" altLang="en-US" sz="2200" dirty="0"/>
              <a:t>符号</a:t>
            </a:r>
            <a:r>
              <a:rPr lang="en-US" altLang="zh-CN" sz="2200" dirty="0"/>
              <a:t>,</a:t>
            </a:r>
            <a:r>
              <a:rPr lang="zh-CN" altLang="en-US" sz="2200" dirty="0"/>
              <a:t>工作和反应管理</a:t>
            </a:r>
            <a:r>
              <a:rPr lang="en-US" altLang="zh-CN" sz="2200" dirty="0"/>
              <a:t>,</a:t>
            </a:r>
            <a:r>
              <a:rPr lang="zh-CN" altLang="en-US" sz="2200" dirty="0"/>
              <a:t>成功主要取决于团队的技能</a:t>
            </a:r>
            <a:r>
              <a:rPr lang="en-US" altLang="zh-CN" sz="2200" dirty="0"/>
              <a:t>.</a:t>
            </a:r>
          </a:p>
          <a:p>
            <a:endParaRPr lang="en-US" altLang="zh-CN" sz="2400" dirty="0"/>
          </a:p>
          <a:p>
            <a:pPr marL="342900" indent="-342900">
              <a:buFont typeface="Arial" panose="020B0604020202020204" pitchFamily="34" charset="0"/>
              <a:buChar char="•"/>
            </a:pPr>
            <a:r>
              <a:rPr lang="en-US" altLang="zh-CN" sz="2400" b="1" dirty="0"/>
              <a:t>CMMI II</a:t>
            </a:r>
            <a:r>
              <a:rPr lang="zh-CN" altLang="en-US" sz="2400" b="1" dirty="0"/>
              <a:t>级 已管理级</a:t>
            </a:r>
            <a:r>
              <a:rPr lang="en-US" altLang="zh-CN" sz="2400" b="1" dirty="0"/>
              <a:t>:</a:t>
            </a:r>
          </a:p>
          <a:p>
            <a:pPr lvl="1"/>
            <a:r>
              <a:rPr lang="zh-CN" altLang="en-US" sz="2200" dirty="0"/>
              <a:t>代表了以可重复项目执行为特征的过程成熟度</a:t>
            </a:r>
            <a:r>
              <a:rPr lang="en-US" altLang="zh-CN" sz="2200" dirty="0"/>
              <a:t>.</a:t>
            </a:r>
            <a:r>
              <a:rPr lang="zh-CN" altLang="en-US" sz="2200" dirty="0"/>
              <a:t>组织使用基本纪律进行需求管理</a:t>
            </a:r>
            <a:r>
              <a:rPr lang="en-US" altLang="zh-CN" sz="2200" dirty="0"/>
              <a:t>,</a:t>
            </a:r>
            <a:r>
              <a:rPr lang="zh-CN" altLang="en-US" sz="2200" dirty="0"/>
              <a:t>项目计划</a:t>
            </a:r>
            <a:r>
              <a:rPr lang="en-US" altLang="zh-CN" sz="2200" dirty="0"/>
              <a:t>,</a:t>
            </a:r>
            <a:r>
              <a:rPr lang="zh-CN" altLang="en-US" sz="2200" dirty="0"/>
              <a:t>项目监督和控制</a:t>
            </a:r>
            <a:r>
              <a:rPr lang="en-US" altLang="zh-CN" sz="2200" dirty="0"/>
              <a:t>,</a:t>
            </a:r>
            <a:r>
              <a:rPr lang="zh-CN" altLang="en-US" sz="2200" dirty="0"/>
              <a:t>供应商协议管理</a:t>
            </a:r>
            <a:r>
              <a:rPr lang="en-US" altLang="zh-CN" sz="2200" dirty="0"/>
              <a:t>,</a:t>
            </a:r>
            <a:r>
              <a:rPr lang="zh-CN" altLang="en-US" sz="2200" dirty="0"/>
              <a:t>产品和过程质量保证</a:t>
            </a:r>
            <a:r>
              <a:rPr lang="en-US" altLang="zh-CN" sz="2200" dirty="0"/>
              <a:t>,</a:t>
            </a:r>
            <a:r>
              <a:rPr lang="zh-CN" altLang="en-US" sz="2200" dirty="0"/>
              <a:t>配置管理</a:t>
            </a:r>
            <a:r>
              <a:rPr lang="en-US" altLang="zh-CN" sz="2200" dirty="0"/>
              <a:t>,</a:t>
            </a:r>
            <a:r>
              <a:rPr lang="zh-CN" altLang="en-US" sz="2200" dirty="0"/>
              <a:t>以及度量和分析</a:t>
            </a:r>
            <a:r>
              <a:rPr lang="en-US" altLang="zh-CN" sz="2200" dirty="0"/>
              <a:t>.</a:t>
            </a:r>
          </a:p>
          <a:p>
            <a:pPr lvl="1"/>
            <a:r>
              <a:rPr lang="zh-CN" altLang="en-US" sz="2200" dirty="0"/>
              <a:t>本级别主要的过程焦点在于项目级的活动和实践</a:t>
            </a:r>
            <a:r>
              <a:rPr lang="en-US" altLang="zh-CN" sz="2200" dirty="0"/>
              <a:t>.</a:t>
            </a:r>
          </a:p>
          <a:p>
            <a:pPr lvl="1"/>
            <a:r>
              <a:rPr lang="zh-CN" altLang="en-US" sz="2200" dirty="0"/>
              <a:t>强调级别</a:t>
            </a:r>
            <a:r>
              <a:rPr lang="en-US" altLang="zh-CN" sz="2200" dirty="0"/>
              <a:t>2</a:t>
            </a:r>
            <a:r>
              <a:rPr lang="zh-CN" altLang="en-US" sz="2200" dirty="0"/>
              <a:t>的关键过程域的前后一致的、项目级的纪律，以建立组织级的活动和实践。</a:t>
            </a:r>
            <a:endParaRPr lang="en-US" altLang="zh-CN" sz="2200" dirty="0"/>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400" b="1" i="0" u="none" strike="noStrike" kern="1200" cap="none" spc="0" normalizeH="0" baseline="0" noProof="0" dirty="0">
                <a:ln>
                  <a:noFill/>
                </a:ln>
                <a:solidFill>
                  <a:srgbClr val="263238"/>
                </a:solidFill>
                <a:effectLst/>
                <a:uLnTx/>
                <a:uFillTx/>
                <a:latin typeface="Arial"/>
                <a:ea typeface="宋体" panose="02010600030101010101" pitchFamily="2" charset="-122"/>
                <a:cs typeface="+mn-cs"/>
              </a:rPr>
              <a:t>CMMI III</a:t>
            </a:r>
            <a:r>
              <a:rPr kumimoji="0" lang="zh-CN" altLang="en-US" sz="2400" b="1" i="0" u="none" strike="noStrike" kern="1200" cap="none" spc="0" normalizeH="0" baseline="0" noProof="0" dirty="0">
                <a:ln>
                  <a:noFill/>
                </a:ln>
                <a:solidFill>
                  <a:srgbClr val="263238"/>
                </a:solidFill>
                <a:effectLst/>
                <a:uLnTx/>
                <a:uFillTx/>
                <a:latin typeface="Arial"/>
                <a:ea typeface="宋体" panose="02010600030101010101" pitchFamily="2" charset="-122"/>
                <a:cs typeface="+mn-cs"/>
              </a:rPr>
              <a:t>级 严格定义级：</a:t>
            </a:r>
          </a:p>
          <a:p>
            <a:pPr lvl="1"/>
            <a:r>
              <a:rPr lang="zh-CN" altLang="en-US" sz="2400" dirty="0"/>
              <a:t>代表了以组织内改进项目执行为特征的过程成熟度</a:t>
            </a:r>
            <a:r>
              <a:rPr lang="en-US" altLang="zh-CN" sz="2400" dirty="0"/>
              <a:t>.</a:t>
            </a:r>
          </a:p>
          <a:p>
            <a:pPr lvl="1"/>
            <a:endParaRPr lang="en-US" altLang="zh-CN" sz="2200" dirty="0"/>
          </a:p>
        </p:txBody>
      </p:sp>
    </p:spTree>
    <p:extLst>
      <p:ext uri="{BB962C8B-B14F-4D97-AF65-F5344CB8AC3E}">
        <p14:creationId xmlns:p14="http://schemas.microsoft.com/office/powerpoint/2010/main" val="341710898"/>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pPr algn="ctr"/>
            <a:r>
              <a:rPr lang="zh-CN" altLang="en-US" sz="4800" dirty="0">
                <a:solidFill>
                  <a:schemeClr val="tx1"/>
                </a:solidFill>
                <a:latin typeface="+mj-ea"/>
                <a:ea typeface="+mj-ea"/>
              </a:rPr>
              <a:t>软件质量评估等级</a:t>
            </a:r>
          </a:p>
        </p:txBody>
      </p:sp>
      <p:sp>
        <p:nvSpPr>
          <p:cNvPr id="144" name="Google Shape;144;p20"/>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77</a:t>
            </a:fld>
            <a:endParaRPr kern="0">
              <a:solidFill>
                <a:srgbClr val="0091EA"/>
              </a:solidFill>
            </a:endParaRPr>
          </a:p>
        </p:txBody>
      </p:sp>
      <p:sp>
        <p:nvSpPr>
          <p:cNvPr id="5" name="Rectangle 2">
            <a:extLst>
              <a:ext uri="{FF2B5EF4-FFF2-40B4-BE49-F238E27FC236}">
                <a16:creationId xmlns:a16="http://schemas.microsoft.com/office/drawing/2014/main" id="{071A4E9E-3060-410B-BE40-BF44A1BAB7F3}"/>
              </a:ext>
            </a:extLst>
          </p:cNvPr>
          <p:cNvSpPr>
            <a:spLocks noChangeArrowheads="1"/>
          </p:cNvSpPr>
          <p:nvPr/>
        </p:nvSpPr>
        <p:spPr bwMode="auto">
          <a:xfrm>
            <a:off x="5825756" y="178494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文本框 16">
            <a:extLst>
              <a:ext uri="{FF2B5EF4-FFF2-40B4-BE49-F238E27FC236}">
                <a16:creationId xmlns:a16="http://schemas.microsoft.com/office/drawing/2014/main" id="{9F4D71EF-93DC-45DC-A09C-A708C0602E5B}"/>
              </a:ext>
            </a:extLst>
          </p:cNvPr>
          <p:cNvSpPr txBox="1"/>
          <p:nvPr/>
        </p:nvSpPr>
        <p:spPr>
          <a:xfrm>
            <a:off x="1591783" y="1592277"/>
            <a:ext cx="9008434" cy="4985980"/>
          </a:xfrm>
          <a:prstGeom prst="rect">
            <a:avLst/>
          </a:prstGeom>
          <a:noFill/>
        </p:spPr>
        <p:txBody>
          <a:bodyPr wrap="square">
            <a:spAutoFit/>
          </a:bodyPr>
          <a:lstStyle/>
          <a:p>
            <a:pPr marL="342900" indent="-342900">
              <a:buFont typeface="Arial" panose="020B0604020202020204" pitchFamily="34" charset="0"/>
              <a:buChar char="•"/>
            </a:pPr>
            <a:r>
              <a:rPr lang="en-US" altLang="zh-CN" sz="2400" b="1" dirty="0"/>
              <a:t>CMMI I</a:t>
            </a:r>
            <a:r>
              <a:rPr lang="zh-CN" altLang="en-US" sz="2400" b="1" dirty="0"/>
              <a:t>级 初始级</a:t>
            </a:r>
            <a:r>
              <a:rPr lang="en-US" altLang="zh-CN" sz="2400" b="1" dirty="0"/>
              <a:t>:</a:t>
            </a:r>
          </a:p>
          <a:p>
            <a:pPr lvl="1"/>
            <a:r>
              <a:rPr lang="zh-CN" altLang="en-US" sz="2200" dirty="0"/>
              <a:t>代表了不可预测结果为我自的成熟度</a:t>
            </a:r>
            <a:r>
              <a:rPr lang="en-US" altLang="zh-CN" sz="2200" dirty="0"/>
              <a:t>.</a:t>
            </a:r>
            <a:r>
              <a:rPr lang="zh-CN" altLang="en-US" sz="2200" dirty="0"/>
              <a:t>过程包括了一些特别的方法</a:t>
            </a:r>
            <a:r>
              <a:rPr lang="en-US" altLang="zh-CN" sz="2200" dirty="0"/>
              <a:t>,</a:t>
            </a:r>
            <a:r>
              <a:rPr lang="zh-CN" altLang="en-US" sz="2200" dirty="0"/>
              <a:t>符号</a:t>
            </a:r>
            <a:r>
              <a:rPr lang="en-US" altLang="zh-CN" sz="2200" dirty="0"/>
              <a:t>,</a:t>
            </a:r>
            <a:r>
              <a:rPr lang="zh-CN" altLang="en-US" sz="2200" dirty="0"/>
              <a:t>工作和反应管理</a:t>
            </a:r>
            <a:r>
              <a:rPr lang="en-US" altLang="zh-CN" sz="2200" dirty="0"/>
              <a:t>,</a:t>
            </a:r>
            <a:r>
              <a:rPr lang="zh-CN" altLang="en-US" sz="2200" dirty="0"/>
              <a:t>成功主要取决于团队的技能</a:t>
            </a:r>
            <a:r>
              <a:rPr lang="en-US" altLang="zh-CN" sz="2200" dirty="0"/>
              <a:t>.</a:t>
            </a:r>
          </a:p>
          <a:p>
            <a:endParaRPr lang="en-US" altLang="zh-CN" sz="2400" dirty="0"/>
          </a:p>
          <a:p>
            <a:pPr marL="342900" indent="-342900">
              <a:buFont typeface="Arial" panose="020B0604020202020204" pitchFamily="34" charset="0"/>
              <a:buChar char="•"/>
            </a:pPr>
            <a:r>
              <a:rPr lang="en-US" altLang="zh-CN" sz="2400" b="1" dirty="0"/>
              <a:t>CMMI II</a:t>
            </a:r>
            <a:r>
              <a:rPr lang="zh-CN" altLang="en-US" sz="2400" b="1" dirty="0"/>
              <a:t>级 已管理级</a:t>
            </a:r>
            <a:r>
              <a:rPr lang="en-US" altLang="zh-CN" sz="2400" b="1" dirty="0"/>
              <a:t>:</a:t>
            </a:r>
          </a:p>
          <a:p>
            <a:pPr lvl="1"/>
            <a:r>
              <a:rPr lang="zh-CN" altLang="en-US" sz="2200" dirty="0"/>
              <a:t>代表了以可重复项目执行为特征的过程成熟度</a:t>
            </a:r>
            <a:r>
              <a:rPr lang="en-US" altLang="zh-CN" sz="2200" dirty="0"/>
              <a:t>.</a:t>
            </a:r>
            <a:r>
              <a:rPr lang="zh-CN" altLang="en-US" sz="2200" dirty="0"/>
              <a:t>组织使用基本纪律进行需求管理</a:t>
            </a:r>
            <a:r>
              <a:rPr lang="en-US" altLang="zh-CN" sz="2200" dirty="0"/>
              <a:t>,</a:t>
            </a:r>
            <a:r>
              <a:rPr lang="zh-CN" altLang="en-US" sz="2200" dirty="0"/>
              <a:t>项目计划</a:t>
            </a:r>
            <a:r>
              <a:rPr lang="en-US" altLang="zh-CN" sz="2200" dirty="0"/>
              <a:t>,</a:t>
            </a:r>
            <a:r>
              <a:rPr lang="zh-CN" altLang="en-US" sz="2200" dirty="0"/>
              <a:t>项目监督和控制</a:t>
            </a:r>
            <a:r>
              <a:rPr lang="en-US" altLang="zh-CN" sz="2200" dirty="0"/>
              <a:t>,</a:t>
            </a:r>
            <a:r>
              <a:rPr lang="zh-CN" altLang="en-US" sz="2200" dirty="0"/>
              <a:t>供应商协议管理</a:t>
            </a:r>
            <a:r>
              <a:rPr lang="en-US" altLang="zh-CN" sz="2200" dirty="0"/>
              <a:t>,</a:t>
            </a:r>
            <a:r>
              <a:rPr lang="zh-CN" altLang="en-US" sz="2200" dirty="0"/>
              <a:t>产品和过程质量保证</a:t>
            </a:r>
            <a:r>
              <a:rPr lang="en-US" altLang="zh-CN" sz="2200" dirty="0"/>
              <a:t>,</a:t>
            </a:r>
            <a:r>
              <a:rPr lang="zh-CN" altLang="en-US" sz="2200" dirty="0"/>
              <a:t>配置管理</a:t>
            </a:r>
            <a:r>
              <a:rPr lang="en-US" altLang="zh-CN" sz="2200" dirty="0"/>
              <a:t>,</a:t>
            </a:r>
            <a:r>
              <a:rPr lang="zh-CN" altLang="en-US" sz="2200" dirty="0"/>
              <a:t>以及度量和分析</a:t>
            </a:r>
            <a:r>
              <a:rPr lang="en-US" altLang="zh-CN" sz="2200" dirty="0"/>
              <a:t>.</a:t>
            </a:r>
          </a:p>
          <a:p>
            <a:pPr lvl="1"/>
            <a:r>
              <a:rPr lang="zh-CN" altLang="en-US" sz="2200" dirty="0"/>
              <a:t>本级别主要的过程焦点在于项目级的活动和实践</a:t>
            </a:r>
            <a:r>
              <a:rPr lang="en-US" altLang="zh-CN" sz="2200" dirty="0"/>
              <a:t>.</a:t>
            </a:r>
          </a:p>
          <a:p>
            <a:pPr lvl="1"/>
            <a:r>
              <a:rPr lang="zh-CN" altLang="en-US" sz="2200" dirty="0"/>
              <a:t>强调级别</a:t>
            </a:r>
            <a:r>
              <a:rPr lang="en-US" altLang="zh-CN" sz="2200" dirty="0"/>
              <a:t>2</a:t>
            </a:r>
            <a:r>
              <a:rPr lang="zh-CN" altLang="en-US" sz="2200" dirty="0"/>
              <a:t>的关键过程域的前后一致的、项目级的纪律，以建立组织级的活动和实践。</a:t>
            </a:r>
            <a:endParaRPr lang="en-US" altLang="zh-CN" sz="2200" dirty="0"/>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400" b="1" i="0" u="none" strike="noStrike" kern="1200" cap="none" spc="0" normalizeH="0" baseline="0" noProof="0" dirty="0">
                <a:ln>
                  <a:noFill/>
                </a:ln>
                <a:solidFill>
                  <a:srgbClr val="263238"/>
                </a:solidFill>
                <a:effectLst/>
                <a:highlight>
                  <a:srgbClr val="FFFF00"/>
                </a:highlight>
                <a:uLnTx/>
                <a:uFillTx/>
                <a:latin typeface="Arial"/>
                <a:ea typeface="宋体" panose="02010600030101010101" pitchFamily="2" charset="-122"/>
                <a:cs typeface="+mn-cs"/>
              </a:rPr>
              <a:t>CMMI III</a:t>
            </a:r>
            <a:r>
              <a:rPr kumimoji="0" lang="zh-CN" altLang="en-US" sz="2400" b="1" i="0" u="none" strike="noStrike" kern="1200" cap="none" spc="0" normalizeH="0" baseline="0" noProof="0" dirty="0">
                <a:ln>
                  <a:noFill/>
                </a:ln>
                <a:solidFill>
                  <a:srgbClr val="263238"/>
                </a:solidFill>
                <a:effectLst/>
                <a:highlight>
                  <a:srgbClr val="FFFF00"/>
                </a:highlight>
                <a:uLnTx/>
                <a:uFillTx/>
                <a:latin typeface="Arial"/>
                <a:ea typeface="宋体" panose="02010600030101010101" pitchFamily="2" charset="-122"/>
                <a:cs typeface="+mn-cs"/>
              </a:rPr>
              <a:t>级 严格定义级</a:t>
            </a:r>
            <a:r>
              <a:rPr kumimoji="0" lang="zh-CN" altLang="en-US" sz="2400" b="1" i="0" u="none" strike="noStrike" kern="1200" cap="none" spc="0" normalizeH="0" baseline="0" noProof="0" dirty="0">
                <a:ln>
                  <a:noFill/>
                </a:ln>
                <a:solidFill>
                  <a:srgbClr val="263238"/>
                </a:solidFill>
                <a:effectLst/>
                <a:uLnTx/>
                <a:uFillTx/>
                <a:latin typeface="Arial"/>
                <a:ea typeface="宋体" panose="02010600030101010101" pitchFamily="2" charset="-122"/>
                <a:cs typeface="+mn-cs"/>
              </a:rPr>
              <a:t>：</a:t>
            </a:r>
          </a:p>
          <a:p>
            <a:pPr lvl="1"/>
            <a:r>
              <a:rPr lang="zh-CN" altLang="en-US" sz="2400" dirty="0"/>
              <a:t>代表了以组织内改进项目执行为特征的过程成熟度</a:t>
            </a:r>
            <a:r>
              <a:rPr lang="en-US" altLang="zh-CN" sz="2400" dirty="0"/>
              <a:t>.</a:t>
            </a:r>
          </a:p>
          <a:p>
            <a:pPr lvl="1"/>
            <a:endParaRPr lang="en-US" altLang="zh-CN" sz="2200" dirty="0"/>
          </a:p>
        </p:txBody>
      </p:sp>
    </p:spTree>
    <p:extLst>
      <p:ext uri="{BB962C8B-B14F-4D97-AF65-F5344CB8AC3E}">
        <p14:creationId xmlns:p14="http://schemas.microsoft.com/office/powerpoint/2010/main" val="3669432687"/>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6"/>
          <p:cNvSpPr txBox="1">
            <a:spLocks noGrp="1"/>
          </p:cNvSpPr>
          <p:nvPr>
            <p:ph type="ctrTitle" idx="4294967295"/>
          </p:nvPr>
        </p:nvSpPr>
        <p:spPr>
          <a:xfrm>
            <a:off x="914400" y="2512207"/>
            <a:ext cx="10363200" cy="1546400"/>
          </a:xfrm>
          <a:prstGeom prst="rect">
            <a:avLst/>
          </a:prstGeom>
        </p:spPr>
        <p:txBody>
          <a:bodyPr spcFirstLastPara="1" wrap="square" lIns="121900" tIns="121900" rIns="121900" bIns="121900" anchor="b" anchorCtr="0">
            <a:noAutofit/>
          </a:bodyPr>
          <a:lstStyle/>
          <a:p>
            <a:pPr algn="ctr"/>
            <a:r>
              <a:rPr lang="en" sz="8000" b="1" dirty="0"/>
              <a:t>Thanks!</a:t>
            </a:r>
            <a:endParaRPr sz="8000" b="1" dirty="0"/>
          </a:p>
        </p:txBody>
      </p:sp>
      <p:sp>
        <p:nvSpPr>
          <p:cNvPr id="406" name="Google Shape;406;p36"/>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fld id="{00000000-1234-1234-1234-123412341234}" type="slidenum">
              <a:rPr lang="en"/>
              <a:pPr/>
              <a:t>78</a:t>
            </a:fld>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pPr algn="ctr"/>
            <a:r>
              <a:rPr lang="zh-CN" altLang="en-US" sz="4800" dirty="0">
                <a:solidFill>
                  <a:schemeClr val="tx1"/>
                </a:solidFill>
                <a:latin typeface="+mj-ea"/>
                <a:ea typeface="+mj-ea"/>
              </a:rPr>
              <a:t>非功能性需求</a:t>
            </a:r>
            <a:endParaRPr sz="4800" dirty="0">
              <a:solidFill>
                <a:schemeClr val="tx1"/>
              </a:solidFill>
              <a:latin typeface="+mj-ea"/>
              <a:ea typeface="+mj-ea"/>
            </a:endParaRPr>
          </a:p>
        </p:txBody>
      </p:sp>
      <p:sp>
        <p:nvSpPr>
          <p:cNvPr id="141" name="Google Shape;141;p20"/>
          <p:cNvSpPr txBox="1">
            <a:spLocks noGrp="1"/>
          </p:cNvSpPr>
          <p:nvPr>
            <p:ph type="body" idx="1"/>
          </p:nvPr>
        </p:nvSpPr>
        <p:spPr>
          <a:xfrm>
            <a:off x="1048199" y="1600200"/>
            <a:ext cx="10387117" cy="4967600"/>
          </a:xfrm>
          <a:prstGeom prst="rect">
            <a:avLst/>
          </a:prstGeom>
        </p:spPr>
        <p:txBody>
          <a:bodyPr spcFirstLastPara="1" wrap="square" lIns="121900" tIns="121900" rIns="121900" bIns="121900" anchor="t" anchorCtr="0">
            <a:noAutofit/>
          </a:bodyPr>
          <a:lstStyle/>
          <a:p>
            <a:pPr marL="342900" indent="-342900"/>
            <a:r>
              <a:rPr lang="zh-CN" altLang="en-US" b="1" dirty="0"/>
              <a:t>质量需求 </a:t>
            </a:r>
            <a:r>
              <a:rPr lang="en-US" altLang="zh-CN" b="1" dirty="0"/>
              <a:t>(Quality requirements)</a:t>
            </a:r>
          </a:p>
          <a:p>
            <a:pPr marL="952485" lvl="1" indent="-342900"/>
            <a:r>
              <a:rPr lang="zh-CN" altLang="en-US" dirty="0"/>
              <a:t>目前仅支持局域网范围内的传输</a:t>
            </a:r>
            <a:endParaRPr lang="en-US" altLang="zh-CN" dirty="0"/>
          </a:p>
          <a:p>
            <a:pPr marL="952485" lvl="1" indent="-342900"/>
            <a:r>
              <a:rPr lang="zh-CN" altLang="en-US" dirty="0"/>
              <a:t>响应时间：为了保障通讯的机密性，使用加密算法会使响应时间增加</a:t>
            </a:r>
            <a:endParaRPr lang="en-US" altLang="zh-CN" dirty="0"/>
          </a:p>
          <a:p>
            <a:pPr marL="952485" lvl="1" indent="-342900"/>
            <a:r>
              <a:rPr lang="zh-CN" altLang="en-US" dirty="0"/>
              <a:t>吞吐量：公司带宽限制了可容纳同时通信的主机数目</a:t>
            </a:r>
            <a:endParaRPr lang="en-US" altLang="zh-CN" dirty="0"/>
          </a:p>
          <a:p>
            <a:pPr marL="342900" indent="-342900"/>
            <a:r>
              <a:rPr lang="zh-CN" altLang="en-US" b="1" dirty="0"/>
              <a:t>平台需求 </a:t>
            </a:r>
            <a:r>
              <a:rPr lang="en-US" altLang="zh-CN" b="1" dirty="0"/>
              <a:t>(Platform requirements)</a:t>
            </a:r>
          </a:p>
          <a:p>
            <a:pPr marL="952485" lvl="1" indent="-342900"/>
            <a:r>
              <a:rPr lang="en-US" altLang="zh-CN" dirty="0"/>
              <a:t>PC</a:t>
            </a:r>
            <a:r>
              <a:rPr lang="zh-CN" altLang="en-US" dirty="0"/>
              <a:t>端</a:t>
            </a:r>
            <a:r>
              <a:rPr lang="en-US" altLang="zh-CN" dirty="0"/>
              <a:t>: </a:t>
            </a:r>
            <a:r>
              <a:rPr lang="zh-CN" altLang="en-US" dirty="0"/>
              <a:t>支持</a:t>
            </a:r>
            <a:r>
              <a:rPr lang="en-US" altLang="zh-CN" dirty="0"/>
              <a:t>Windows</a:t>
            </a:r>
            <a:r>
              <a:rPr lang="zh-CN" altLang="en-US" dirty="0"/>
              <a:t>、</a:t>
            </a:r>
            <a:r>
              <a:rPr lang="en-US" altLang="zh-CN" dirty="0"/>
              <a:t>Linux</a:t>
            </a:r>
            <a:r>
              <a:rPr lang="zh-CN" altLang="en-US" dirty="0"/>
              <a:t>系统</a:t>
            </a:r>
            <a:endParaRPr lang="en-US" altLang="zh-CN" dirty="0"/>
          </a:p>
          <a:p>
            <a:pPr marL="952485" lvl="1" indent="-342900"/>
            <a:r>
              <a:rPr lang="zh-CN" altLang="en-US" dirty="0"/>
              <a:t>编写语言：</a:t>
            </a:r>
            <a:r>
              <a:rPr lang="en-US" altLang="zh-CN" dirty="0"/>
              <a:t>Python</a:t>
            </a:r>
          </a:p>
          <a:p>
            <a:pPr marL="952485" lvl="1" indent="-342900"/>
            <a:r>
              <a:rPr lang="zh-CN" altLang="en-US" dirty="0"/>
              <a:t>网络设备：交换机、路由器</a:t>
            </a:r>
            <a:endParaRPr lang="en-US" altLang="zh-CN" dirty="0"/>
          </a:p>
          <a:p>
            <a:pPr marL="342900" indent="-342900"/>
            <a:r>
              <a:rPr lang="zh-CN" altLang="en-US" b="1" dirty="0"/>
              <a:t>过程需求</a:t>
            </a:r>
            <a:r>
              <a:rPr lang="en-US" altLang="zh-CN" b="1" dirty="0"/>
              <a:t>(Process requirements)</a:t>
            </a:r>
          </a:p>
          <a:p>
            <a:pPr marL="952485" lvl="1" indent="-342900"/>
            <a:r>
              <a:rPr lang="zh-CN" altLang="en-US" dirty="0"/>
              <a:t>项目计划：软件开发周期不超过三个月</a:t>
            </a:r>
            <a:endParaRPr lang="en-US" altLang="zh-CN" dirty="0"/>
          </a:p>
          <a:p>
            <a:pPr marL="952485" lvl="1" indent="-342900"/>
            <a:r>
              <a:rPr lang="zh-CN" altLang="en-US" dirty="0"/>
              <a:t>开发方式：敏捷开发</a:t>
            </a:r>
            <a:endParaRPr lang="en-US" altLang="zh-CN" dirty="0"/>
          </a:p>
          <a:p>
            <a:pPr marL="952485" lvl="1" indent="-342900"/>
            <a:endParaRPr lang="en-US" altLang="zh-CN" dirty="0"/>
          </a:p>
          <a:p>
            <a:pPr marL="342900" indent="-342900"/>
            <a:endParaRPr lang="en-US" altLang="zh-CN" dirty="0"/>
          </a:p>
        </p:txBody>
      </p:sp>
      <p:sp>
        <p:nvSpPr>
          <p:cNvPr id="144" name="Google Shape;144;p20"/>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8</a:t>
            </a:fld>
            <a:endParaRPr kern="0">
              <a:solidFill>
                <a:srgbClr val="0091EA"/>
              </a:solidFill>
            </a:endParaRPr>
          </a:p>
        </p:txBody>
      </p:sp>
    </p:spTree>
    <p:extLst>
      <p:ext uri="{BB962C8B-B14F-4D97-AF65-F5344CB8AC3E}">
        <p14:creationId xmlns:p14="http://schemas.microsoft.com/office/powerpoint/2010/main" val="2155480227"/>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prstGeom prst="rect">
            <a:avLst/>
          </a:prstGeom>
        </p:spPr>
        <p:txBody>
          <a:bodyPr spcFirstLastPara="1" vert="horz" wrap="square" lIns="121900" tIns="121900" rIns="121900" bIns="121900" rtlCol="0" anchor="b" anchorCtr="0">
            <a:noAutofit/>
          </a:bodyPr>
          <a:lstStyle/>
          <a:p>
            <a:r>
              <a:rPr lang="en-US" altLang="zh-CN" sz="8000" dirty="0">
                <a:solidFill>
                  <a:schemeClr val="accent4"/>
                </a:solidFill>
              </a:rPr>
              <a:t>2.</a:t>
            </a:r>
            <a:endParaRPr lang="zh-CN" altLang="en-US" sz="8000" dirty="0">
              <a:solidFill>
                <a:schemeClr val="accent4"/>
              </a:solidFill>
            </a:endParaRPr>
          </a:p>
          <a:p>
            <a:r>
              <a:rPr lang="zh-CN" altLang="en-US" dirty="0"/>
              <a:t>设计</a:t>
            </a:r>
          </a:p>
        </p:txBody>
      </p:sp>
      <p:sp>
        <p:nvSpPr>
          <p:cNvPr id="98" name="Google Shape;98;p15"/>
          <p:cNvSpPr txBox="1">
            <a:spLocks noGrp="1"/>
          </p:cNvSpPr>
          <p:nvPr>
            <p:ph type="subTitle" idx="1"/>
          </p:nvPr>
        </p:nvSpPr>
        <p:spPr>
          <a:prstGeom prst="rect">
            <a:avLst/>
          </a:prstGeom>
        </p:spPr>
        <p:txBody>
          <a:bodyPr spcFirstLastPara="1" vert="horz" wrap="square" lIns="121900" tIns="121900" rIns="121900" bIns="121900" rtlCol="0" anchor="t" anchorCtr="0">
            <a:noAutofit/>
          </a:bodyPr>
          <a:lstStyle/>
          <a:p>
            <a:pPr marL="0" indent="0"/>
            <a:endParaRPr dirty="0"/>
          </a:p>
        </p:txBody>
      </p:sp>
      <p:sp>
        <p:nvSpPr>
          <p:cNvPr id="99" name="Google Shape;99;p15"/>
          <p:cNvSpPr txBox="1">
            <a:spLocks noGrp="1"/>
          </p:cNvSpPr>
          <p:nvPr>
            <p:ph type="sldNum" idx="4294967295"/>
          </p:nvPr>
        </p:nvSpPr>
        <p:spPr>
          <a:xfrm>
            <a:off x="11460163" y="6332538"/>
            <a:ext cx="731837" cy="525462"/>
          </a:xfrm>
          <a:prstGeom prst="rect">
            <a:avLst/>
          </a:prstGeom>
        </p:spPr>
        <p:txBody>
          <a:bodyPr spcFirstLastPara="1" vert="horz" wrap="square" lIns="121900" tIns="121900" rIns="121900" bIns="121900" rtlCol="0" anchor="t" anchorCtr="0">
            <a:noAutofit/>
          </a:bodyPr>
          <a:lstStyle/>
          <a:p>
            <a:endParaRPr dirty="0"/>
          </a:p>
        </p:txBody>
      </p:sp>
    </p:spTree>
    <p:extLst>
      <p:ext uri="{BB962C8B-B14F-4D97-AF65-F5344CB8AC3E}">
        <p14:creationId xmlns:p14="http://schemas.microsoft.com/office/powerpoint/2010/main" val="3592662762"/>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1236</TotalTime>
  <Words>3878</Words>
  <Application>Microsoft Office PowerPoint</Application>
  <PresentationFormat>宽屏</PresentationFormat>
  <Paragraphs>1076</Paragraphs>
  <Slides>78</Slides>
  <Notes>76</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78</vt:i4>
      </vt:variant>
    </vt:vector>
  </HeadingPairs>
  <TitlesOfParts>
    <vt:vector size="91" baseType="lpstr">
      <vt:lpstr>Helvetica Neue</vt:lpstr>
      <vt:lpstr>Microsoft YaHei UI</vt:lpstr>
      <vt:lpstr>等线</vt:lpstr>
      <vt:lpstr>宋体</vt:lpstr>
      <vt:lpstr>Algerian</vt:lpstr>
      <vt:lpstr>Arial</vt:lpstr>
      <vt:lpstr>Calibri</vt:lpstr>
      <vt:lpstr>Calibri Light</vt:lpstr>
      <vt:lpstr>Roboto Slab</vt:lpstr>
      <vt:lpstr>Source Sans Pro</vt:lpstr>
      <vt:lpstr>Wingdings 2</vt:lpstr>
      <vt:lpstr>HDOfficeLightV0</vt:lpstr>
      <vt:lpstr>Cordelia template</vt:lpstr>
      <vt:lpstr>公司聊天软件项目</vt:lpstr>
      <vt:lpstr>目录</vt:lpstr>
      <vt:lpstr>1. 需求</vt:lpstr>
      <vt:lpstr>问题(Problem)</vt:lpstr>
      <vt:lpstr>背景信息 (Background information)</vt:lpstr>
      <vt:lpstr>环境和系统模型</vt:lpstr>
      <vt:lpstr>功能性需求</vt:lpstr>
      <vt:lpstr>非功能性需求</vt:lpstr>
      <vt:lpstr>2. 设计</vt:lpstr>
      <vt:lpstr>目的(Purpose)</vt:lpstr>
      <vt:lpstr>一般优先事项 (General priorities)</vt:lpstr>
      <vt:lpstr>设计概要(Outline of the Design)</vt:lpstr>
      <vt:lpstr>主要设计问题(Major design issues)</vt:lpstr>
      <vt:lpstr>其他设计细节</vt:lpstr>
      <vt:lpstr>其他设计细节</vt:lpstr>
      <vt:lpstr>其他设计细节</vt:lpstr>
      <vt:lpstr>其他设计细节</vt:lpstr>
      <vt:lpstr>其他设计细节</vt:lpstr>
      <vt:lpstr>其他设计细节</vt:lpstr>
      <vt:lpstr>其他设计细节</vt:lpstr>
      <vt:lpstr>其他设计细节</vt:lpstr>
      <vt:lpstr>3. 开发</vt:lpstr>
      <vt:lpstr>产品简介(Product Introduction)</vt:lpstr>
      <vt:lpstr>团队成员(Team Members)</vt:lpstr>
      <vt:lpstr>产品路线图(Product Roadmap)</vt:lpstr>
      <vt:lpstr>里程碑规划(Milestone Schema)</vt:lpstr>
      <vt:lpstr>里程碑规划(Milestone Schema)</vt:lpstr>
      <vt:lpstr>里程碑(Milestone)</vt:lpstr>
      <vt:lpstr>Sprint</vt:lpstr>
      <vt:lpstr>Sprint</vt:lpstr>
      <vt:lpstr>计划会(Sprint Planning)</vt:lpstr>
      <vt:lpstr>每日站会(Daily stand-up)</vt:lpstr>
      <vt:lpstr>评审会(Feedback)</vt:lpstr>
      <vt:lpstr>Sprint回顾(Retrospective)</vt:lpstr>
      <vt:lpstr>4. 测试</vt:lpstr>
      <vt:lpstr>4.1 黑盒测试</vt:lpstr>
      <vt:lpstr>等价类分析法</vt:lpstr>
      <vt:lpstr>等价类分析法</vt:lpstr>
      <vt:lpstr>边界值分析法</vt:lpstr>
      <vt:lpstr>决策表法</vt:lpstr>
      <vt:lpstr>决策表法</vt:lpstr>
      <vt:lpstr>决策表法</vt:lpstr>
      <vt:lpstr>因果图法</vt:lpstr>
      <vt:lpstr>因果图法</vt:lpstr>
      <vt:lpstr>因果图法</vt:lpstr>
      <vt:lpstr>错误推测法</vt:lpstr>
      <vt:lpstr>错误推测法</vt:lpstr>
      <vt:lpstr>4.2 白盒测试</vt:lpstr>
      <vt:lpstr>4.2.1 静态白盒测试</vt:lpstr>
      <vt:lpstr>桌面检查</vt:lpstr>
      <vt:lpstr>桌面检查</vt:lpstr>
      <vt:lpstr>同事审查和走查</vt:lpstr>
      <vt:lpstr>同事审查和走查</vt:lpstr>
      <vt:lpstr>同事审查和走查</vt:lpstr>
      <vt:lpstr>4.2.2 动态白盒测试</vt:lpstr>
      <vt:lpstr>测试基本路径</vt:lpstr>
      <vt:lpstr>测试基本路径</vt:lpstr>
      <vt:lpstr>测试基本路径</vt:lpstr>
      <vt:lpstr>测试基本路径</vt:lpstr>
      <vt:lpstr>测试基本路径</vt:lpstr>
      <vt:lpstr>测试基本路径</vt:lpstr>
      <vt:lpstr>测试基本路径</vt:lpstr>
      <vt:lpstr>测试基本路径</vt:lpstr>
      <vt:lpstr>测试基本路径</vt:lpstr>
      <vt:lpstr>测试基本路径</vt:lpstr>
      <vt:lpstr>测试基本路径</vt:lpstr>
      <vt:lpstr>4.3 单元测试</vt:lpstr>
      <vt:lpstr>单元测试</vt:lpstr>
      <vt:lpstr>4.3 自动化测试</vt:lpstr>
      <vt:lpstr>自动化测试</vt:lpstr>
      <vt:lpstr>自动化测试</vt:lpstr>
      <vt:lpstr>5. 管理和质量保证</vt:lpstr>
      <vt:lpstr>团队运行模式</vt:lpstr>
      <vt:lpstr>PERT图</vt:lpstr>
      <vt:lpstr>甘特图</vt:lpstr>
      <vt:lpstr>软件质量评估等级</vt:lpstr>
      <vt:lpstr>软件质量评估等级</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公司聊天软件项目</dc:title>
  <dc:creator>Yichu Li</dc:creator>
  <cp:lastModifiedBy>Yichu Li</cp:lastModifiedBy>
  <cp:revision>12</cp:revision>
  <dcterms:created xsi:type="dcterms:W3CDTF">2021-12-07T13:08:07Z</dcterms:created>
  <dcterms:modified xsi:type="dcterms:W3CDTF">2021-12-09T09:12:58Z</dcterms:modified>
</cp:coreProperties>
</file>